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1" r:id="rId4"/>
    <p:sldId id="262" r:id="rId5"/>
    <p:sldId id="263" r:id="rId6"/>
    <p:sldId id="265" r:id="rId7"/>
    <p:sldId id="266" r:id="rId8"/>
    <p:sldId id="267" r:id="rId9"/>
    <p:sldId id="270" r:id="rId10"/>
    <p:sldId id="268" r:id="rId11"/>
    <p:sldId id="269" r:id="rId12"/>
    <p:sldId id="260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FD9E9-8969-4587-8CAA-D1A0804CF0C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DE02B-A490-469C-A1E6-36EC94B676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87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DE02B-A490-469C-A1E6-36EC94B6765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90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5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0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42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11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24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163073" cy="1372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1512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95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86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4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0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8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5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F99D-820E-4DCB-BF36-2334C384264C}" type="datetimeFigureOut">
              <a:rPr lang="pl-PL" smtClean="0"/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9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Podpowiedzi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dla innych uczelni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43001"/>
            <a:ext cx="8640960" cy="4446240"/>
          </a:xfrm>
        </p:spPr>
        <p:txBody>
          <a:bodyPr anchor="ctr"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pl-PL" sz="2600" dirty="0" smtClean="0"/>
              <a:t>Elastyczność i gotowość </a:t>
            </a:r>
            <a:r>
              <a:rPr lang="pl-PL" sz="2600" dirty="0"/>
              <a:t>na </a:t>
            </a:r>
            <a:r>
              <a:rPr lang="pl-PL" sz="2600" dirty="0" smtClean="0"/>
              <a:t>zmiany kluczem do sukcesu;</a:t>
            </a:r>
          </a:p>
          <a:p>
            <a:pPr algn="just">
              <a:lnSpc>
                <a:spcPct val="110000"/>
              </a:lnSpc>
            </a:pPr>
            <a:endParaRPr lang="pl-PL" sz="1100" dirty="0"/>
          </a:p>
          <a:p>
            <a:pPr algn="just">
              <a:lnSpc>
                <a:spcPct val="110000"/>
              </a:lnSpc>
            </a:pPr>
            <a:r>
              <a:rPr lang="pl-PL" sz="2600" dirty="0" smtClean="0"/>
              <a:t>Wysoki poziom kształcenia potwierdzony międzynarodowymi akredytacjami i rankingami wspiera procesy rekrutacyjne;</a:t>
            </a:r>
          </a:p>
          <a:p>
            <a:pPr algn="just">
              <a:lnSpc>
                <a:spcPct val="110000"/>
              </a:lnSpc>
            </a:pPr>
            <a:endParaRPr lang="pl-PL" sz="1100" dirty="0" smtClean="0"/>
          </a:p>
          <a:p>
            <a:pPr algn="just">
              <a:lnSpc>
                <a:spcPct val="110000"/>
              </a:lnSpc>
            </a:pPr>
            <a:r>
              <a:rPr lang="pl-PL" sz="2600" dirty="0" smtClean="0"/>
              <a:t>Skupienie się na rozwoju kadry jest szczególnie istotne – profesjonalne systemy zarządzania;</a:t>
            </a:r>
          </a:p>
          <a:p>
            <a:pPr algn="just">
              <a:lnSpc>
                <a:spcPct val="110000"/>
              </a:lnSpc>
            </a:pPr>
            <a:endParaRPr lang="pl-PL" sz="1100" dirty="0" smtClean="0"/>
          </a:p>
          <a:p>
            <a:pPr algn="just">
              <a:lnSpc>
                <a:spcPct val="110000"/>
              </a:lnSpc>
            </a:pPr>
            <a:r>
              <a:rPr lang="pl-PL" sz="2600" dirty="0" smtClean="0"/>
              <a:t>Zadowolenie i aktywizacja studentów kluczem do zbudowania międzynarodowej społeczności pełnej inicjatyw;</a:t>
            </a:r>
          </a:p>
          <a:p>
            <a:pPr algn="just">
              <a:lnSpc>
                <a:spcPct val="110000"/>
              </a:lnSpc>
            </a:pPr>
            <a:endParaRPr lang="pl-PL" sz="1100" dirty="0" smtClean="0"/>
          </a:p>
          <a:p>
            <a:pPr algn="just">
              <a:lnSpc>
                <a:spcPct val="110000"/>
              </a:lnSpc>
            </a:pPr>
            <a:r>
              <a:rPr lang="pl-PL" sz="2600" dirty="0" smtClean="0"/>
              <a:t>Umiędzynarodowienie odpowiedzią na niż demograficzny.</a:t>
            </a:r>
          </a:p>
        </p:txBody>
      </p:sp>
    </p:spTree>
    <p:extLst>
      <p:ext uri="{BB962C8B-B14F-4D97-AF65-F5344CB8AC3E}">
        <p14:creationId xmlns:p14="http://schemas.microsoft.com/office/powerpoint/2010/main" val="172485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l-PL" sz="3400" b="1" dirty="0">
                <a:solidFill>
                  <a:schemeClr val="tx2">
                    <a:lumMod val="50000"/>
                  </a:schemeClr>
                </a:solidFill>
              </a:rPr>
              <a:t>Podsumowanie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43001"/>
            <a:ext cx="8640960" cy="4446240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pl-PL" sz="2600" dirty="0"/>
              <a:t>Prof. W. T. Bielecki kreując innowacyjne wizje zarządcze łączy wysoką skuteczność biznesową </a:t>
            </a:r>
            <a:r>
              <a:rPr lang="pl-PL" sz="2600" dirty="0" smtClean="0"/>
              <a:t>z </a:t>
            </a:r>
            <a:r>
              <a:rPr lang="pl-PL" sz="2600" dirty="0"/>
              <a:t>troską o satysfakcję środowiska </a:t>
            </a:r>
            <a:r>
              <a:rPr lang="pl-PL" sz="2600" dirty="0" smtClean="0"/>
              <a:t>akademickiego; </a:t>
            </a:r>
          </a:p>
          <a:p>
            <a:pPr algn="just"/>
            <a:endParaRPr lang="pl-PL" sz="1000" dirty="0" smtClean="0"/>
          </a:p>
          <a:p>
            <a:pPr algn="just"/>
            <a:r>
              <a:rPr lang="pl-PL" sz="2600" dirty="0"/>
              <a:t>Na Akademii studiuje </a:t>
            </a:r>
            <a:r>
              <a:rPr lang="pl-PL" sz="2600" dirty="0" smtClean="0"/>
              <a:t>8 </a:t>
            </a:r>
            <a:r>
              <a:rPr lang="pl-PL" sz="2600" dirty="0"/>
              <a:t>tys. osób z 60 krajów świata, obcokrajowcy stanowią 25% wszystkich studiujących i blisko 60% studiujących na kierunkach </a:t>
            </a:r>
            <a:r>
              <a:rPr lang="pl-PL" sz="2600" dirty="0" smtClean="0"/>
              <a:t>anglojęzycznych; </a:t>
            </a:r>
          </a:p>
          <a:p>
            <a:pPr algn="just"/>
            <a:endParaRPr lang="pl-PL" sz="1000" dirty="0" smtClean="0"/>
          </a:p>
          <a:p>
            <a:pPr algn="just"/>
            <a:r>
              <a:rPr lang="pl-PL" sz="2600" dirty="0"/>
              <a:t>S</a:t>
            </a:r>
            <a:r>
              <a:rPr lang="pl-PL" sz="2600" dirty="0" smtClean="0"/>
              <a:t>ynergia podejmowanych działań daje </a:t>
            </a:r>
            <a:r>
              <a:rPr lang="pl-PL" sz="2600" dirty="0"/>
              <a:t>gwarancję stałego wzrostu przy zachowaniu jakości podejmowanych działań, przez Kadrę wyraźnie identyfikującą się z silną marką jaką stała się </a:t>
            </a:r>
            <a:r>
              <a:rPr lang="pl-PL" sz="2600" u="sng" dirty="0" smtClean="0"/>
              <a:t>Akademia </a:t>
            </a:r>
            <a:r>
              <a:rPr lang="pl-PL" sz="2600" u="sng" dirty="0"/>
              <a:t>Leona Koźmińskiego</a:t>
            </a:r>
            <a:r>
              <a:rPr lang="pl-PL" sz="2600" dirty="0" smtClean="0"/>
              <a:t>.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292269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3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prof</a:t>
            </a:r>
            <a:r>
              <a:rPr lang="pl-PL" sz="2400" dirty="0"/>
              <a:t>. </a:t>
            </a:r>
            <a:r>
              <a:rPr lang="pl-PL" sz="2400" dirty="0" smtClean="0"/>
              <a:t>Witold </a:t>
            </a:r>
            <a:r>
              <a:rPr lang="pl-PL" sz="2400" dirty="0"/>
              <a:t>T. </a:t>
            </a:r>
            <a:r>
              <a:rPr lang="pl-PL" sz="2400" dirty="0" smtClean="0"/>
              <a:t>Bielecki</a:t>
            </a:r>
            <a:br>
              <a:rPr lang="pl-PL" sz="2400" dirty="0" smtClean="0"/>
            </a:br>
            <a:r>
              <a:rPr lang="pl-PL" sz="2400" dirty="0" smtClean="0"/>
              <a:t>Rektor ALK</a:t>
            </a:r>
            <a:endParaRPr lang="pl-PL" sz="2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Maciej Madziński – Dyrektor Operacyjny </a:t>
            </a:r>
          </a:p>
          <a:p>
            <a:r>
              <a:rPr lang="pl-PL" dirty="0" smtClean="0"/>
              <a:t>Akademia Leona Koźmińskiego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88840"/>
            <a:ext cx="2001391" cy="230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>
            <a:normAutofit/>
          </a:bodyPr>
          <a:lstStyle/>
          <a:p>
            <a:pPr lvl="0" algn="l"/>
            <a:r>
              <a:rPr lang="pl-PL" sz="3400" b="1" dirty="0">
                <a:solidFill>
                  <a:schemeClr val="tx2">
                    <a:lumMod val="50000"/>
                  </a:schemeClr>
                </a:solidFill>
              </a:rPr>
              <a:t>Diagnoza </a:t>
            </a:r>
            <a:r>
              <a:rPr lang="pl-PL" sz="3400" b="1" dirty="0" smtClean="0">
                <a:solidFill>
                  <a:schemeClr val="tx2">
                    <a:lumMod val="50000"/>
                  </a:schemeClr>
                </a:solidFill>
              </a:rPr>
              <a:t>- stan </a:t>
            </a:r>
            <a:r>
              <a:rPr lang="pl-PL" sz="3400" b="1" dirty="0">
                <a:solidFill>
                  <a:schemeClr val="tx2">
                    <a:lumMod val="50000"/>
                  </a:schemeClr>
                </a:solidFill>
              </a:rPr>
              <a:t>w punkcie wyjścia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71435"/>
            <a:ext cx="864096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Prof. Witold T.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Bielecki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Rektor Akademii Leona Koźmińskiego </a:t>
            </a:r>
          </a:p>
          <a:p>
            <a:pPr marL="0" indent="0">
              <a:buNone/>
            </a:pPr>
            <a:endParaRPr lang="pl-PL" sz="2200" dirty="0" smtClean="0"/>
          </a:p>
          <a:p>
            <a:pPr>
              <a:lnSpc>
                <a:spcPts val="4000"/>
              </a:lnSpc>
            </a:pPr>
            <a:r>
              <a:rPr lang="pl-PL" sz="2600" dirty="0" smtClean="0"/>
              <a:t>Współzałożyciel Akademii (1993);</a:t>
            </a:r>
            <a:endParaRPr lang="pl-PL" sz="2600" dirty="0"/>
          </a:p>
          <a:p>
            <a:pPr>
              <a:lnSpc>
                <a:spcPts val="4000"/>
              </a:lnSpc>
            </a:pPr>
            <a:r>
              <a:rPr lang="pl-PL" sz="2600" dirty="0" smtClean="0"/>
              <a:t>Prorektor </a:t>
            </a:r>
            <a:r>
              <a:rPr lang="pl-PL" sz="2600" dirty="0"/>
              <a:t>ds. współpracy z zagranicą </a:t>
            </a:r>
            <a:r>
              <a:rPr lang="pl-PL" sz="2600" dirty="0" smtClean="0"/>
              <a:t>(2004);</a:t>
            </a:r>
          </a:p>
          <a:p>
            <a:pPr>
              <a:lnSpc>
                <a:spcPts val="4000"/>
              </a:lnSpc>
            </a:pPr>
            <a:r>
              <a:rPr lang="pl-PL" sz="2600" dirty="0" smtClean="0"/>
              <a:t>Pierwszy zastępca Rektora (2006);</a:t>
            </a:r>
          </a:p>
          <a:p>
            <a:pPr>
              <a:lnSpc>
                <a:spcPts val="4000"/>
              </a:lnSpc>
            </a:pPr>
            <a:r>
              <a:rPr lang="pl-PL" sz="2600" dirty="0" smtClean="0"/>
              <a:t>2011 </a:t>
            </a:r>
            <a:r>
              <a:rPr lang="pl-PL" sz="2600" dirty="0"/>
              <a:t>wybrany na pierwszą </a:t>
            </a:r>
            <a:r>
              <a:rPr lang="pl-PL" sz="2600" dirty="0" smtClean="0"/>
              <a:t>kadencję;</a:t>
            </a:r>
          </a:p>
          <a:p>
            <a:pPr>
              <a:lnSpc>
                <a:spcPts val="4000"/>
              </a:lnSpc>
            </a:pPr>
            <a:r>
              <a:rPr lang="pl-PL" sz="2600" dirty="0" smtClean="0"/>
              <a:t>2015 </a:t>
            </a:r>
            <a:r>
              <a:rPr lang="pl-PL" sz="2600" dirty="0"/>
              <a:t>wybrany </a:t>
            </a:r>
            <a:r>
              <a:rPr lang="pl-PL" sz="2600" dirty="0" smtClean="0"/>
              <a:t>na </a:t>
            </a:r>
            <a:r>
              <a:rPr lang="pl-PL" sz="2600" dirty="0"/>
              <a:t>drugą </a:t>
            </a:r>
            <a:r>
              <a:rPr lang="pl-PL" sz="2600" dirty="0" smtClean="0"/>
              <a:t>kadencję.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11859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l-PL" sz="3400" b="1" dirty="0">
                <a:solidFill>
                  <a:schemeClr val="tx2">
                    <a:lumMod val="50000"/>
                  </a:schemeClr>
                </a:solidFill>
              </a:rPr>
              <a:t>Założenia podejmowanych działań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43001"/>
            <a:ext cx="8640960" cy="4446239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sz="2400" dirty="0" smtClean="0"/>
              <a:t>Podobnie </a:t>
            </a:r>
            <a:r>
              <a:rPr lang="pl-PL" sz="2400" dirty="0"/>
              <a:t>jak wszystkie inne ośrodki akademickie w Polsce </a:t>
            </a:r>
            <a:r>
              <a:rPr lang="pl-PL" sz="2400" dirty="0" smtClean="0"/>
              <a:t>należało zmierzyć </a:t>
            </a:r>
            <a:r>
              <a:rPr lang="pl-PL" sz="2400" dirty="0"/>
              <a:t>się z efektami niżu </a:t>
            </a:r>
            <a:r>
              <a:rPr lang="pl-PL" sz="2400" dirty="0" smtClean="0"/>
              <a:t>demograficznego</a:t>
            </a:r>
            <a:r>
              <a:rPr lang="pl-PL" sz="2400" dirty="0"/>
              <a:t>;</a:t>
            </a:r>
            <a:endParaRPr lang="pl-PL" sz="2400" dirty="0" smtClean="0"/>
          </a:p>
          <a:p>
            <a:pPr algn="just">
              <a:lnSpc>
                <a:spcPct val="150000"/>
              </a:lnSpc>
            </a:pPr>
            <a:endParaRPr lang="pl-PL" sz="500" dirty="0" smtClean="0"/>
          </a:p>
          <a:p>
            <a:pPr algn="just">
              <a:lnSpc>
                <a:spcPct val="150000"/>
              </a:lnSpc>
            </a:pPr>
            <a:r>
              <a:rPr lang="pl-PL" sz="2400" dirty="0" smtClean="0"/>
              <a:t>Konieczność wyznaczenia nowych, wizjonerskich celów strategicznych dla ALK;</a:t>
            </a:r>
          </a:p>
          <a:p>
            <a:pPr algn="just">
              <a:lnSpc>
                <a:spcPct val="150000"/>
              </a:lnSpc>
            </a:pPr>
            <a:endParaRPr lang="pl-PL" sz="500" dirty="0" smtClean="0"/>
          </a:p>
          <a:p>
            <a:pPr algn="just">
              <a:lnSpc>
                <a:spcPct val="150000"/>
              </a:lnSpc>
            </a:pPr>
            <a:r>
              <a:rPr lang="pl-PL" sz="2400" dirty="0" smtClean="0"/>
              <a:t>Wprowadzenie innowacyjnych </a:t>
            </a:r>
            <a:r>
              <a:rPr lang="pl-PL" sz="2400" dirty="0"/>
              <a:t>mechanizmów </a:t>
            </a:r>
            <a:r>
              <a:rPr lang="pl-PL" sz="2400" dirty="0" smtClean="0"/>
              <a:t>zarządzania;</a:t>
            </a:r>
          </a:p>
          <a:p>
            <a:pPr algn="just">
              <a:lnSpc>
                <a:spcPct val="150000"/>
              </a:lnSpc>
            </a:pPr>
            <a:endParaRPr lang="pl-PL" sz="500" dirty="0" smtClean="0"/>
          </a:p>
          <a:p>
            <a:pPr algn="just">
              <a:lnSpc>
                <a:spcPct val="150000"/>
              </a:lnSpc>
            </a:pPr>
            <a:r>
              <a:rPr lang="pl-PL" sz="2400" dirty="0" smtClean="0"/>
              <a:t>Dostosowanie poziomu kształcenia do wymogów akredytacyjnych - </a:t>
            </a:r>
            <a:r>
              <a:rPr lang="pl-PL" sz="2400" dirty="0"/>
              <a:t>p</a:t>
            </a:r>
            <a:r>
              <a:rPr lang="pl-PL" sz="2400" dirty="0" smtClean="0"/>
              <a:t>olskich </a:t>
            </a:r>
            <a:r>
              <a:rPr lang="pl-PL" sz="2400" dirty="0"/>
              <a:t>jak i </a:t>
            </a:r>
            <a:r>
              <a:rPr lang="pl-PL" sz="2400" dirty="0" smtClean="0"/>
              <a:t>międzynarodowych. </a:t>
            </a:r>
          </a:p>
        </p:txBody>
      </p:sp>
    </p:spTree>
    <p:extLst>
      <p:ext uri="{BB962C8B-B14F-4D97-AF65-F5344CB8AC3E}">
        <p14:creationId xmlns:p14="http://schemas.microsoft.com/office/powerpoint/2010/main" val="34569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3496" y="0"/>
            <a:ext cx="8638983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l-PL" sz="2800" b="1" dirty="0">
                <a:solidFill>
                  <a:schemeClr val="tx2">
                    <a:lumMod val="50000"/>
                  </a:schemeClr>
                </a:solidFill>
              </a:rPr>
              <a:t>Założenia dotyczące potrzeb różnych grup interesariuszy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3495" y="1268760"/>
            <a:ext cx="8638983" cy="438241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sz="2600" dirty="0"/>
              <a:t>Prof. Bielecki postanowił wprowadzać </a:t>
            </a:r>
            <a:r>
              <a:rPr lang="pl-PL" sz="2600" dirty="0" smtClean="0"/>
              <a:t>zmiany konsekwentnie, szczególnie w zakresach:</a:t>
            </a:r>
          </a:p>
          <a:p>
            <a:pPr lvl="1">
              <a:lnSpc>
                <a:spcPct val="150000"/>
              </a:lnSpc>
            </a:pPr>
            <a:r>
              <a:rPr lang="pl-PL" sz="2400" dirty="0" smtClean="0"/>
              <a:t>Mobilności studentów i kadry;</a:t>
            </a:r>
          </a:p>
          <a:p>
            <a:pPr lvl="1">
              <a:lnSpc>
                <a:spcPct val="150000"/>
              </a:lnSpc>
            </a:pPr>
            <a:r>
              <a:rPr lang="pl-PL" sz="2400" dirty="0" smtClean="0"/>
              <a:t>Rozwoju badań indywidualnych i grupowych;</a:t>
            </a:r>
          </a:p>
          <a:p>
            <a:pPr lvl="1">
              <a:lnSpc>
                <a:spcPct val="150000"/>
              </a:lnSpc>
            </a:pPr>
            <a:r>
              <a:rPr lang="pl-PL" sz="2400" dirty="0" smtClean="0"/>
              <a:t>Wewnętrznych systemów motywacyjnych;</a:t>
            </a:r>
          </a:p>
          <a:p>
            <a:pPr lvl="1">
              <a:lnSpc>
                <a:spcPct val="150000"/>
              </a:lnSpc>
            </a:pPr>
            <a:r>
              <a:rPr lang="pl-PL" sz="2400" dirty="0"/>
              <a:t>Decentralizacji procesów decyzyjnych;</a:t>
            </a:r>
          </a:p>
          <a:p>
            <a:pPr lvl="1">
              <a:lnSpc>
                <a:spcPct val="150000"/>
              </a:lnSpc>
            </a:pPr>
            <a:r>
              <a:rPr lang="pl-PL" sz="2400" dirty="0"/>
              <a:t>Znajomości języka </a:t>
            </a:r>
            <a:r>
              <a:rPr lang="pl-PL" sz="2400" dirty="0" smtClean="0"/>
              <a:t>angielskiego </a:t>
            </a:r>
            <a:r>
              <a:rPr lang="pl-PL" sz="2400" dirty="0"/>
              <a:t>wśród wszystkich pracowników.</a:t>
            </a:r>
          </a:p>
          <a:p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15984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l-PL" sz="3400" b="1" dirty="0">
                <a:solidFill>
                  <a:schemeClr val="tx2">
                    <a:lumMod val="50000"/>
                  </a:schemeClr>
                </a:solidFill>
              </a:rPr>
              <a:t>Główne wyzwania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4446240"/>
          </a:xfrm>
        </p:spPr>
        <p:txBody>
          <a:bodyPr anchor="ctr"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pl-PL" sz="2600" dirty="0"/>
              <a:t>Utrzymanie wysokiej pozycji </a:t>
            </a:r>
            <a:r>
              <a:rPr lang="pl-PL" sz="2600" dirty="0" smtClean="0"/>
              <a:t>akademickiej;</a:t>
            </a:r>
            <a:endParaRPr lang="pl-PL" sz="2600" dirty="0"/>
          </a:p>
          <a:p>
            <a:pPr lvl="0" algn="just">
              <a:lnSpc>
                <a:spcPct val="150000"/>
              </a:lnSpc>
            </a:pPr>
            <a:r>
              <a:rPr lang="pl-PL" sz="2600" dirty="0"/>
              <a:t>Nastawienie na umiędzynarodowienie </a:t>
            </a:r>
            <a:r>
              <a:rPr lang="pl-PL" sz="2600" dirty="0" smtClean="0"/>
              <a:t>kształcenia;</a:t>
            </a:r>
            <a:endParaRPr lang="pl-PL" sz="2600" dirty="0"/>
          </a:p>
          <a:p>
            <a:pPr lvl="0" algn="just">
              <a:lnSpc>
                <a:spcPct val="150000"/>
              </a:lnSpc>
            </a:pPr>
            <a:r>
              <a:rPr lang="pl-PL" sz="2600" dirty="0"/>
              <a:t>Stały wzrost satysfakcji interesariuszy </a:t>
            </a:r>
            <a:r>
              <a:rPr lang="pl-PL" sz="2600" dirty="0" smtClean="0"/>
              <a:t>Uczelni;</a:t>
            </a:r>
            <a:endParaRPr lang="pl-PL" sz="2600" dirty="0"/>
          </a:p>
          <a:p>
            <a:pPr lvl="0" algn="just">
              <a:lnSpc>
                <a:spcPct val="150000"/>
              </a:lnSpc>
            </a:pPr>
            <a:r>
              <a:rPr lang="pl-PL" sz="2600" dirty="0" smtClean="0"/>
              <a:t>Utrzymanie sprawności operacyjnej </a:t>
            </a:r>
            <a:r>
              <a:rPr lang="pl-PL" sz="2600" dirty="0"/>
              <a:t>i </a:t>
            </a:r>
            <a:r>
              <a:rPr lang="pl-PL" sz="2600" dirty="0" smtClean="0"/>
              <a:t>innowacyjności;</a:t>
            </a:r>
            <a:endParaRPr lang="pl-PL" sz="2600" dirty="0"/>
          </a:p>
          <a:p>
            <a:pPr lvl="0" algn="just">
              <a:lnSpc>
                <a:spcPct val="150000"/>
              </a:lnSpc>
            </a:pPr>
            <a:r>
              <a:rPr lang="pl-PL" sz="2600" dirty="0"/>
              <a:t>Współpraca z </a:t>
            </a:r>
            <a:r>
              <a:rPr lang="pl-PL" sz="2600" dirty="0" smtClean="0"/>
              <a:t>otoczeniem</a:t>
            </a:r>
            <a:r>
              <a:rPr lang="pl-PL" sz="2600" dirty="0"/>
              <a:t>: społecznym, kulturalnym </a:t>
            </a:r>
            <a:r>
              <a:rPr lang="pl-PL" sz="2600" dirty="0" smtClean="0"/>
              <a:t>oraz biznesowym.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31177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l-PL" sz="3400" b="1" dirty="0">
                <a:solidFill>
                  <a:schemeClr val="tx2">
                    <a:lumMod val="50000"/>
                  </a:schemeClr>
                </a:solidFill>
              </a:rPr>
              <a:t>Osiągnięte rezultaty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87016"/>
            <a:ext cx="8640960" cy="4878288"/>
          </a:xfrm>
        </p:spPr>
        <p:txBody>
          <a:bodyPr>
            <a:noAutofit/>
          </a:bodyPr>
          <a:lstStyle/>
          <a:p>
            <a:pPr lvl="0" algn="just"/>
            <a:r>
              <a:rPr lang="pl-PL" sz="2400" spc="-50" dirty="0" smtClean="0"/>
              <a:t>Wyróżnienia PKA dla </a:t>
            </a:r>
            <a:r>
              <a:rPr lang="pl-PL" sz="2400" spc="-50" dirty="0"/>
              <a:t>kierunków: Zarządzanie, Administracja, Prawo</a:t>
            </a:r>
            <a:r>
              <a:rPr lang="pl-PL" sz="2400" spc="-50" dirty="0" smtClean="0"/>
              <a:t>.</a:t>
            </a:r>
          </a:p>
          <a:p>
            <a:pPr lvl="0" algn="just"/>
            <a:endParaRPr lang="pl-PL" sz="500" spc="-50" dirty="0" smtClean="0"/>
          </a:p>
          <a:p>
            <a:pPr lvl="0" algn="just"/>
            <a:endParaRPr lang="pl-PL" sz="500" spc="-50" dirty="0"/>
          </a:p>
          <a:p>
            <a:pPr lvl="0" algn="just"/>
            <a:r>
              <a:rPr lang="pl-PL" sz="2400" spc="-50" dirty="0" smtClean="0"/>
              <a:t>Stały wzrost </a:t>
            </a:r>
            <a:r>
              <a:rPr lang="pl-PL" sz="2400" spc="-50" dirty="0"/>
              <a:t>pozycji akademickiej </a:t>
            </a:r>
            <a:r>
              <a:rPr lang="pl-PL" sz="2400" spc="-50" dirty="0" smtClean="0"/>
              <a:t>Uczelni </a:t>
            </a:r>
            <a:r>
              <a:rPr lang="pl-PL" sz="2400" spc="-50" dirty="0"/>
              <a:t>w rankingach polskich i zagranicznych:</a:t>
            </a:r>
          </a:p>
          <a:p>
            <a:pPr lvl="1" algn="just"/>
            <a:r>
              <a:rPr lang="pl-PL" sz="2000" spc="-50" dirty="0" smtClean="0"/>
              <a:t>Koźmiński </a:t>
            </a:r>
            <a:r>
              <a:rPr lang="pl-PL" sz="2000" spc="-50" dirty="0"/>
              <a:t>znajduje się na 41. miejscu w globalnym rankingu „Financial Times</a:t>
            </a:r>
            <a:r>
              <a:rPr lang="pl-PL" sz="2000" spc="-50" dirty="0" smtClean="0"/>
              <a:t>”;</a:t>
            </a:r>
            <a:endParaRPr lang="pl-PL" sz="2000" spc="-50" dirty="0"/>
          </a:p>
          <a:p>
            <a:pPr lvl="1" algn="just"/>
            <a:r>
              <a:rPr lang="pl-PL" sz="2000" spc="-50" dirty="0"/>
              <a:t>W rankingu Global Masters in Finance 2015 </a:t>
            </a:r>
            <a:r>
              <a:rPr lang="pl-PL" sz="2000" spc="-50" dirty="0" smtClean="0"/>
              <a:t>„Financial Times” Uczelnia zajęła </a:t>
            </a:r>
            <a:br>
              <a:rPr lang="pl-PL" sz="2000" spc="-50" dirty="0" smtClean="0"/>
            </a:br>
            <a:r>
              <a:rPr lang="pl-PL" sz="2000" spc="-50" dirty="0" smtClean="0"/>
              <a:t>18</a:t>
            </a:r>
            <a:r>
              <a:rPr lang="pl-PL" sz="2000" spc="-50" dirty="0"/>
              <a:t>. miejsce na </a:t>
            </a:r>
            <a:r>
              <a:rPr lang="pl-PL" sz="2000" spc="-50" dirty="0" smtClean="0"/>
              <a:t>świecie</a:t>
            </a:r>
            <a:r>
              <a:rPr lang="pl-PL" sz="2000" spc="-50" dirty="0"/>
              <a:t>;</a:t>
            </a:r>
            <a:endParaRPr lang="pl-PL" sz="2000" spc="-50" dirty="0" smtClean="0"/>
          </a:p>
          <a:p>
            <a:pPr lvl="1" algn="just"/>
            <a:r>
              <a:rPr lang="pl-PL" sz="2000" spc="-50" dirty="0" smtClean="0"/>
              <a:t>Program </a:t>
            </a:r>
            <a:r>
              <a:rPr lang="pl-PL" sz="2000" spc="-50" dirty="0"/>
              <a:t>Executive MBA </a:t>
            </a:r>
            <a:r>
              <a:rPr lang="pl-PL" sz="2000" spc="-50" dirty="0" smtClean="0"/>
              <a:t>w </a:t>
            </a:r>
            <a:r>
              <a:rPr lang="pl-PL" sz="2000" spc="-50" dirty="0"/>
              <a:t>latach 2009-2010 i 2012-2014 </a:t>
            </a:r>
            <a:r>
              <a:rPr lang="pl-PL" sz="2000" spc="-50" dirty="0" smtClean="0"/>
              <a:t>znalazł </a:t>
            </a:r>
            <a:r>
              <a:rPr lang="pl-PL" sz="2000" spc="-50" dirty="0"/>
              <a:t>się wśród 100 najlepszych na świecie. </a:t>
            </a:r>
            <a:r>
              <a:rPr lang="pl-PL" sz="2000" spc="-50" dirty="0" smtClean="0"/>
              <a:t>W </a:t>
            </a:r>
            <a:r>
              <a:rPr lang="pl-PL" sz="2000" spc="-50" dirty="0"/>
              <a:t>2014 r. w rankingu Global EMBA znalazł się na 45 </a:t>
            </a:r>
            <a:r>
              <a:rPr lang="pl-PL" sz="2000" spc="-50" dirty="0" smtClean="0"/>
              <a:t>miejscu wśród najlepszych programów na świecie;</a:t>
            </a:r>
            <a:endParaRPr lang="pl-PL" sz="2000" spc="-50" dirty="0"/>
          </a:p>
          <a:p>
            <a:pPr lvl="1" algn="just"/>
            <a:r>
              <a:rPr lang="pl-PL" sz="2000" spc="-50" dirty="0"/>
              <a:t>Utrzymanie pierwszego miejsca wśród niepublicznych U</a:t>
            </a:r>
            <a:r>
              <a:rPr lang="pl-PL" sz="2000" spc="-50" dirty="0" smtClean="0"/>
              <a:t>czelni </a:t>
            </a:r>
            <a:r>
              <a:rPr lang="pl-PL" sz="2000" spc="-50" dirty="0"/>
              <a:t>magisterskich w rankingu edukacyjnym magazynu edukacyjnego „Perspektywy” od 16 lat.</a:t>
            </a:r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7311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l-PL" sz="3400" b="1" dirty="0">
                <a:solidFill>
                  <a:schemeClr val="tx2">
                    <a:lumMod val="50000"/>
                  </a:schemeClr>
                </a:solidFill>
              </a:rPr>
              <a:t>Osiągnięte rezultaty 2</a:t>
            </a:r>
          </a:p>
        </p:txBody>
      </p:sp>
      <p:sp>
        <p:nvSpPr>
          <p:cNvPr id="6" name="Prostokąt 5"/>
          <p:cNvSpPr/>
          <p:nvPr/>
        </p:nvSpPr>
        <p:spPr>
          <a:xfrm>
            <a:off x="282302" y="1186828"/>
            <a:ext cx="8640960" cy="48905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l-PL" sz="2400" dirty="0"/>
              <a:t>A</a:t>
            </a:r>
            <a:r>
              <a:rPr lang="pl-PL" sz="2400" dirty="0" smtClean="0"/>
              <a:t>kredytacje</a:t>
            </a:r>
            <a:r>
              <a:rPr lang="pl-PL" sz="2400" dirty="0"/>
              <a:t>: CEEMAN, AMBA, EQUIS oraz </a:t>
            </a:r>
            <a:r>
              <a:rPr lang="pl-PL" sz="2400" dirty="0" smtClean="0"/>
              <a:t>AACSB;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l-PL" sz="10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pl-PL" sz="500" dirty="0" smtClean="0">
              <a:solidFill>
                <a:prstClr val="black"/>
              </a:solidFill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black"/>
                </a:solidFill>
              </a:rPr>
              <a:t>Wraz </a:t>
            </a:r>
            <a:r>
              <a:rPr lang="pl-PL" sz="2400" dirty="0">
                <a:solidFill>
                  <a:prstClr val="black"/>
                </a:solidFill>
              </a:rPr>
              <a:t>ze wzrostem liczby realizowanych </a:t>
            </a:r>
            <a:r>
              <a:rPr lang="pl-PL" sz="2400" dirty="0" smtClean="0">
                <a:solidFill>
                  <a:prstClr val="black"/>
                </a:solidFill>
              </a:rPr>
              <a:t>projektów naukowych</a:t>
            </a:r>
            <a:br>
              <a:rPr lang="pl-PL" sz="2400" dirty="0" smtClean="0">
                <a:solidFill>
                  <a:prstClr val="black"/>
                </a:solidFill>
              </a:rPr>
            </a:br>
            <a:r>
              <a:rPr lang="pl-PL" sz="2400" dirty="0" smtClean="0">
                <a:solidFill>
                  <a:prstClr val="black"/>
                </a:solidFill>
              </a:rPr>
              <a:t>(</a:t>
            </a:r>
            <a:r>
              <a:rPr lang="pl-PL" sz="2400" dirty="0">
                <a:solidFill>
                  <a:prstClr val="black"/>
                </a:solidFill>
              </a:rPr>
              <a:t>o blisko 100%) sześciokrotnie wzrosła suma środków przyznawanych na ich </a:t>
            </a:r>
            <a:r>
              <a:rPr lang="pl-PL" sz="2400" dirty="0" smtClean="0">
                <a:solidFill>
                  <a:prstClr val="black"/>
                </a:solidFill>
              </a:rPr>
              <a:t>realizację;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pl-PL" sz="1000" dirty="0" smtClean="0">
              <a:solidFill>
                <a:prstClr val="black"/>
              </a:solidFill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l-PL" sz="500" dirty="0">
                <a:solidFill>
                  <a:prstClr val="black"/>
                </a:solidFill>
              </a:rPr>
              <a:t>,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black"/>
                </a:solidFill>
              </a:rPr>
              <a:t>Rokrocznie bardzo dobry wynik rekrutacji na studia; 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pl-PL" sz="1000" dirty="0">
              <a:solidFill>
                <a:prstClr val="black"/>
              </a:solidFill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l-PL" sz="2400" dirty="0" smtClean="0">
                <a:solidFill>
                  <a:prstClr val="black"/>
                </a:solidFill>
              </a:rPr>
              <a:t>Osiągnięcie i utrzymanie stabilizacji finansowej Akademii;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pl-PL" sz="1000" dirty="0" smtClean="0">
              <a:solidFill>
                <a:prstClr val="black"/>
              </a:solidFill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pl-PL" sz="500" dirty="0">
              <a:solidFill>
                <a:prstClr val="black"/>
              </a:solidFill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pl-PL" sz="2400" dirty="0">
                <a:solidFill>
                  <a:prstClr val="black"/>
                </a:solidFill>
              </a:rPr>
              <a:t>Otrzymanie prestiżowych nagród związanych z wysokim poziomem kształcenia, </a:t>
            </a:r>
            <a:r>
              <a:rPr lang="pl-PL" sz="2400" dirty="0" smtClean="0">
                <a:solidFill>
                  <a:prstClr val="black"/>
                </a:solidFill>
              </a:rPr>
              <a:t>badań, współpracy </a:t>
            </a:r>
            <a:r>
              <a:rPr lang="pl-PL" sz="2400" dirty="0">
                <a:solidFill>
                  <a:prstClr val="black"/>
                </a:solidFill>
              </a:rPr>
              <a:t>z </a:t>
            </a:r>
            <a:r>
              <a:rPr lang="pl-PL" sz="2400" dirty="0" smtClean="0">
                <a:solidFill>
                  <a:prstClr val="black"/>
                </a:solidFill>
              </a:rPr>
              <a:t>biznesem w tym nagród przyznawanych przez MNiSW.</a:t>
            </a:r>
          </a:p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l-P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pl-PL" sz="3400" b="1" dirty="0">
                <a:solidFill>
                  <a:schemeClr val="tx2">
                    <a:lumMod val="50000"/>
                  </a:schemeClr>
                </a:solidFill>
              </a:rPr>
              <a:t>Osiągnięte rezultaty 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680520"/>
          </a:xfrm>
        </p:spPr>
        <p:txBody>
          <a:bodyPr anchor="ctr">
            <a:noAutofit/>
          </a:bodyPr>
          <a:lstStyle/>
          <a:p>
            <a:pPr lvl="0" algn="just"/>
            <a:r>
              <a:rPr lang="pl-PL" sz="2400" spc="-50" dirty="0" smtClean="0"/>
              <a:t>Powołanie </a:t>
            </a:r>
            <a:r>
              <a:rPr lang="pl-PL" sz="2400" spc="-50" dirty="0"/>
              <a:t>(2010) Center of Excellence jednostki odpowiedzialnej za studia podyplomowe i szkolenia przynoszącej 30% przychodów </a:t>
            </a:r>
            <a:r>
              <a:rPr lang="pl-PL" sz="2400" spc="-50" dirty="0" smtClean="0"/>
              <a:t>ALK;</a:t>
            </a:r>
          </a:p>
          <a:p>
            <a:pPr lvl="0" algn="just"/>
            <a:endParaRPr lang="pl-PL" sz="1000" spc="-50" dirty="0"/>
          </a:p>
          <a:p>
            <a:pPr lvl="0" algn="just"/>
            <a:r>
              <a:rPr lang="pl-PL" sz="2400" spc="-50" dirty="0"/>
              <a:t>Wdrożenie (2013) </a:t>
            </a:r>
            <a:r>
              <a:rPr lang="pl-PL" sz="2400" spc="-50" dirty="0" smtClean="0"/>
              <a:t>opartej </a:t>
            </a:r>
            <a:r>
              <a:rPr lang="pl-PL" sz="2400" spc="-50" dirty="0"/>
              <a:t>na zasadach proponowanych przez AACSB klasyfikacji pracowników </a:t>
            </a:r>
            <a:r>
              <a:rPr lang="pl-PL" sz="2400" spc="-50" dirty="0" smtClean="0"/>
              <a:t>akademickich;</a:t>
            </a:r>
          </a:p>
          <a:p>
            <a:pPr lvl="0" algn="just"/>
            <a:endParaRPr lang="pl-PL" sz="1000" spc="-50" dirty="0"/>
          </a:p>
          <a:p>
            <a:pPr lvl="0" algn="just"/>
            <a:r>
              <a:rPr lang="pl-PL" sz="2400" spc="-50" dirty="0"/>
              <a:t>Wdrożenie (2014) Zarządzania Projektowego - przenoszącego do środowiska akademickiego </a:t>
            </a:r>
            <a:r>
              <a:rPr lang="pl-PL" sz="2400" spc="-50" dirty="0" smtClean="0"/>
              <a:t>sprawdzone, skuteczne </a:t>
            </a:r>
            <a:r>
              <a:rPr lang="pl-PL" sz="2400" spc="-50" dirty="0"/>
              <a:t>metodyki zarządcze z </a:t>
            </a:r>
            <a:r>
              <a:rPr lang="pl-PL" sz="2400" spc="-50" dirty="0" smtClean="0"/>
              <a:t>biznesu</a:t>
            </a:r>
            <a:r>
              <a:rPr lang="pl-PL" sz="2400" spc="-50" dirty="0"/>
              <a:t>;</a:t>
            </a:r>
            <a:endParaRPr lang="pl-PL" sz="2400" spc="-50" dirty="0" smtClean="0"/>
          </a:p>
          <a:p>
            <a:pPr lvl="0" algn="just"/>
            <a:endParaRPr lang="pl-PL" sz="1000" spc="-50" dirty="0" smtClean="0"/>
          </a:p>
          <a:p>
            <a:pPr algn="just"/>
            <a:r>
              <a:rPr lang="pl-PL" sz="2400" spc="-60" dirty="0"/>
              <a:t>Wdrożenie (2015) Systemu Zarządzania Kadrą (administracyjną) </a:t>
            </a:r>
            <a:r>
              <a:rPr lang="pl-PL" sz="2400" spc="-60" dirty="0" smtClean="0"/>
              <a:t>opartego </a:t>
            </a:r>
            <a:r>
              <a:rPr lang="pl-PL" sz="2400" spc="-60" dirty="0"/>
              <a:t>na wartościowaniu stanowisk pracy i zarządzaniu </a:t>
            </a:r>
            <a:r>
              <a:rPr lang="pl-PL" sz="2400" spc="-60"/>
              <a:t>przez </a:t>
            </a:r>
            <a:r>
              <a:rPr lang="pl-PL" sz="2400" spc="-60" smtClean="0"/>
              <a:t>cele.</a:t>
            </a:r>
            <a:endParaRPr lang="pl-PL" sz="2400" spc="-60" dirty="0"/>
          </a:p>
          <a:p>
            <a:pPr lvl="0" algn="just"/>
            <a:endParaRPr lang="pl-PL" sz="2400" spc="-50" dirty="0"/>
          </a:p>
        </p:txBody>
      </p:sp>
    </p:spTree>
    <p:extLst>
      <p:ext uri="{BB962C8B-B14F-4D97-AF65-F5344CB8AC3E}">
        <p14:creationId xmlns:p14="http://schemas.microsoft.com/office/powerpoint/2010/main" val="10908318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On-screen Show (4:3)</PresentationFormat>
  <Paragraphs>80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Motyw pakietu Office</vt:lpstr>
      <vt:lpstr>PowerPoint Presentation</vt:lpstr>
      <vt:lpstr> prof. Witold T. Bielecki Rektor ALK</vt:lpstr>
      <vt:lpstr>Diagnoza - stan w punkcie wyjścia</vt:lpstr>
      <vt:lpstr>Założenia podejmowanych działań</vt:lpstr>
      <vt:lpstr>Założenia dotyczące potrzeb różnych grup interesariuszy</vt:lpstr>
      <vt:lpstr>Główne wyzwania</vt:lpstr>
      <vt:lpstr>Osiągnięte rezultaty</vt:lpstr>
      <vt:lpstr>Osiągnięte rezultaty 2</vt:lpstr>
      <vt:lpstr>Osiągnięte rezultaty 3</vt:lpstr>
      <vt:lpstr>Podpowiedzi dla innych uczelni</vt:lpstr>
      <vt:lpstr>Podsumowanie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2015-11-16T20:39:15Z</dcterms:created>
  <dcterms:modified xsi:type="dcterms:W3CDTF">2015-11-17T09:53:56Z</dcterms:modified>
</cp:coreProperties>
</file>