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6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7676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5976664" cy="4525963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Lokalny zespół, który poświęci 2 lata pracy.</a:t>
            </a:r>
          </a:p>
          <a:p>
            <a:r>
              <a:rPr lang="pl-PL" sz="2400" dirty="0" smtClean="0"/>
              <a:t>Profesjonalny, uzgodniony projekt to połowa sukcesu</a:t>
            </a:r>
          </a:p>
          <a:p>
            <a:r>
              <a:rPr lang="pl-PL" sz="2400" dirty="0" smtClean="0"/>
              <a:t>Projekt dostosowany do potrzeb i środków</a:t>
            </a:r>
          </a:p>
          <a:p>
            <a:r>
              <a:rPr lang="pl-PL" sz="2400" dirty="0" smtClean="0"/>
              <a:t>Przy planowaniu uwzględnić koszty eksploatacji</a:t>
            </a:r>
          </a:p>
          <a:p>
            <a:r>
              <a:rPr lang="pl-PL" sz="2400" dirty="0" smtClean="0"/>
              <a:t>Zdrowy rozsądek w kontaktach z instytucjami nadzorującymi, administracją i wykonawcami</a:t>
            </a:r>
          </a:p>
          <a:p>
            <a:r>
              <a:rPr lang="pl-PL" sz="2400" dirty="0" smtClean="0"/>
              <a:t>Cena nie jest najlepszym kryterium w przetargu</a:t>
            </a:r>
          </a:p>
          <a:p>
            <a:r>
              <a:rPr lang="pl-PL" sz="2400" dirty="0" smtClean="0"/>
              <a:t>Koniecznie - zewnętrzny nadzór nad pracami</a:t>
            </a:r>
          </a:p>
          <a:p>
            <a:endParaRPr lang="pl-PL" sz="2800" dirty="0" smtClean="0"/>
          </a:p>
          <a:p>
            <a:endParaRPr lang="pl-PL" sz="28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2910" y="1768897"/>
            <a:ext cx="3835243" cy="25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44919"/>
            <a:ext cx="8229600" cy="492941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pl-PL" sz="2200" dirty="0" smtClean="0"/>
              <a:t>Pomimo ogromnego nakładu pracy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/>
              <a:t> </a:t>
            </a:r>
            <a:r>
              <a:rPr lang="pl-PL" sz="2200" dirty="0" smtClean="0"/>
              <a:t>    - było warto</a:t>
            </a:r>
          </a:p>
          <a:p>
            <a:pPr>
              <a:spcBef>
                <a:spcPts val="400"/>
              </a:spcBef>
            </a:pPr>
            <a:r>
              <a:rPr lang="pl-PL" sz="2200" dirty="0" smtClean="0"/>
              <a:t>Od momentu oddania do użytku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 smtClean="0"/>
              <a:t>      infrastruktura COK  jest wykorzystywana w 100%</a:t>
            </a:r>
          </a:p>
          <a:p>
            <a:pPr>
              <a:spcBef>
                <a:spcPts val="400"/>
              </a:spcBef>
            </a:pPr>
            <a:r>
              <a:rPr lang="pl-PL" sz="2200" dirty="0" smtClean="0"/>
              <a:t>Realizacja projektu COK ugruntowała pozycję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/>
              <a:t> </a:t>
            </a:r>
            <a:r>
              <a:rPr lang="pl-PL" sz="2200" dirty="0" smtClean="0"/>
              <a:t>    </a:t>
            </a:r>
            <a:r>
              <a:rPr lang="pl-PL" sz="2200" dirty="0" err="1" smtClean="0"/>
              <a:t>WFAiIS</a:t>
            </a:r>
            <a:r>
              <a:rPr lang="pl-PL" sz="2200" dirty="0" smtClean="0"/>
              <a:t> i Instytutu Fizyki UMK jako czołowych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instytucji naukowych w Polsce oraz UMK jako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lidera nauki i edukacji w regionie.</a:t>
            </a:r>
          </a:p>
          <a:p>
            <a:pPr>
              <a:spcBef>
                <a:spcPts val="400"/>
              </a:spcBef>
            </a:pPr>
            <a:r>
              <a:rPr lang="pl-PL" sz="2200" dirty="0" smtClean="0"/>
              <a:t>Ważny efekt wizerunkowy i promocyjny</a:t>
            </a:r>
          </a:p>
          <a:p>
            <a:pPr>
              <a:spcBef>
                <a:spcPts val="400"/>
              </a:spcBef>
            </a:pPr>
            <a:r>
              <a:rPr lang="pl-PL" sz="2200" dirty="0" smtClean="0"/>
              <a:t> </a:t>
            </a:r>
            <a:r>
              <a:rPr lang="pl-PL" sz="2200" dirty="0" err="1" smtClean="0"/>
              <a:t>www.fizyka.umk.pl</a:t>
            </a:r>
            <a:r>
              <a:rPr lang="pl-PL" sz="2200" dirty="0" smtClean="0"/>
              <a:t>/COK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3346" y="1704530"/>
            <a:ext cx="4032452" cy="27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855312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Osoby zarządzające:</a:t>
            </a:r>
          </a:p>
          <a:p>
            <a:pPr lvl="1"/>
            <a:endParaRPr lang="pl-PL" sz="2400" i="1" dirty="0" smtClean="0"/>
          </a:p>
          <a:p>
            <a:pPr lvl="1"/>
            <a:r>
              <a:rPr lang="pl-PL" sz="2400" i="1" dirty="0" smtClean="0"/>
              <a:t>inicjator projektu</a:t>
            </a:r>
            <a:endParaRPr lang="pl-PL" sz="2400" dirty="0" smtClean="0"/>
          </a:p>
          <a:p>
            <a:pPr lvl="1">
              <a:buNone/>
            </a:pPr>
            <a:r>
              <a:rPr lang="pl-PL" sz="2400" dirty="0" smtClean="0"/>
              <a:t>prof. dr hab. Stanisław </a:t>
            </a:r>
            <a:r>
              <a:rPr lang="pl-PL" sz="2400" dirty="0" err="1" smtClean="0"/>
              <a:t>Chwirot</a:t>
            </a:r>
            <a:r>
              <a:rPr lang="pl-PL" sz="2400" dirty="0" smtClean="0"/>
              <a:t> – Dziekan  </a:t>
            </a:r>
            <a:r>
              <a:rPr lang="pl-PL" sz="2400" dirty="0" err="1" smtClean="0"/>
              <a:t>WFAiIS</a:t>
            </a:r>
            <a:endParaRPr lang="pl-PL" sz="2400" dirty="0" smtClean="0"/>
          </a:p>
          <a:p>
            <a:pPr lvl="1"/>
            <a:r>
              <a:rPr lang="pl-PL" sz="2400" i="1" dirty="0" smtClean="0"/>
              <a:t>koordynatorzy projektu</a:t>
            </a:r>
            <a:endParaRPr lang="pl-PL" sz="2400" dirty="0" smtClean="0"/>
          </a:p>
          <a:p>
            <a:pPr lvl="1">
              <a:buNone/>
            </a:pPr>
            <a:r>
              <a:rPr lang="pl-PL" sz="2400" dirty="0" smtClean="0"/>
              <a:t>prof. dr hab. Włodzimierz Jaskólski - Dyrektor IF UMK</a:t>
            </a:r>
          </a:p>
          <a:p>
            <a:pPr lvl="1">
              <a:buNone/>
            </a:pPr>
            <a:r>
              <a:rPr lang="pl-PL" sz="2400" dirty="0" smtClean="0"/>
              <a:t>prof. dr hab. Ireneusz Grabowski - Dyrektor IF UMK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9144000" cy="113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7" y="300075"/>
            <a:ext cx="1137805" cy="17134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27" y="764705"/>
            <a:ext cx="1238461" cy="1516456"/>
          </a:xfrm>
          <a:prstGeom prst="rect">
            <a:avLst/>
          </a:prstGeom>
        </p:spPr>
      </p:pic>
      <p:sp>
        <p:nvSpPr>
          <p:cNvPr id="7" name="AutoShape 2" descr="https://egps.fizyka.umk.pl/odata/PracownicyZdjecie%2852%29/zdjecie/$val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4" descr="https://egps.fizyka.umk.pl/odata/PracownicyZdjecie%2852%29/zdjecie/$val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8" y="1216485"/>
            <a:ext cx="1228344" cy="15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Centrum optyki Kwantowej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err="1" smtClean="0"/>
              <a:t>toruniu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Stanisław </a:t>
            </a:r>
            <a:r>
              <a:rPr lang="pl-PL" dirty="0" err="1" smtClean="0"/>
              <a:t>Chwirot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1276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logowki z um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93096"/>
            <a:ext cx="6058428" cy="10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411760" y="476672"/>
            <a:ext cx="2413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Lumeny 2015 </a:t>
            </a:r>
          </a:p>
          <a:p>
            <a:r>
              <a:rPr lang="pl-PL" dirty="0" smtClean="0"/>
              <a:t>Kategoria Infrastruktura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Centrum Optyki Kwantowej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25963"/>
          </a:xfrm>
        </p:spPr>
        <p:txBody>
          <a:bodyPr>
            <a:normAutofit/>
          </a:bodyPr>
          <a:lstStyle/>
          <a:p>
            <a:r>
              <a:rPr lang="pl-PL" sz="2200" dirty="0" smtClean="0"/>
              <a:t>Projekt: „</a:t>
            </a:r>
            <a:r>
              <a:rPr lang="pl-PL" sz="2200" i="1" dirty="0" smtClean="0"/>
              <a:t>Rozbudowa Wydziału Fizyki, Astronomii i Informatyki Stosowanej UMK w Toruniu – utworzenie Centrum Optyki Kwantowej – zastosowania w naukach przyrodniczych i biomedycznych</a:t>
            </a:r>
            <a:r>
              <a:rPr lang="pl-PL" sz="2200" dirty="0" smtClean="0"/>
              <a:t>”  (COK)  sfinansowany został  w ramach Działania 13.1 PO </a:t>
            </a:r>
            <a:r>
              <a:rPr lang="pl-PL" sz="2200" dirty="0" err="1" smtClean="0"/>
              <a:t>IiŚ</a:t>
            </a:r>
            <a:r>
              <a:rPr lang="pl-PL" sz="2200" dirty="0" smtClean="0"/>
              <a:t>.</a:t>
            </a:r>
          </a:p>
          <a:p>
            <a:r>
              <a:rPr lang="pl-PL" sz="2200" dirty="0" smtClean="0"/>
              <a:t>Wartość projektu to </a:t>
            </a:r>
            <a:r>
              <a:rPr lang="pl-PL" sz="2200" b="1" dirty="0" smtClean="0"/>
              <a:t>26,3</a:t>
            </a:r>
            <a:r>
              <a:rPr lang="pl-PL" sz="2200" dirty="0" smtClean="0"/>
              <a:t> </a:t>
            </a:r>
            <a:r>
              <a:rPr lang="pl-PL" sz="2200" b="1" dirty="0" smtClean="0"/>
              <a:t>mln</a:t>
            </a:r>
            <a:r>
              <a:rPr lang="pl-PL" sz="2200" dirty="0" smtClean="0"/>
              <a:t> zł, dofinansowanie z UE: 21,89 mln zł. </a:t>
            </a:r>
          </a:p>
          <a:p>
            <a:r>
              <a:rPr lang="pl-PL" sz="2200" dirty="0" smtClean="0"/>
              <a:t>koszt samego budynku to ok. </a:t>
            </a:r>
            <a:r>
              <a:rPr lang="pl-PL" sz="2200" b="1" dirty="0" smtClean="0"/>
              <a:t>11 mln </a:t>
            </a:r>
            <a:r>
              <a:rPr lang="pl-PL" sz="2200" dirty="0" smtClean="0"/>
              <a:t>a wyposażenia i aparatury </a:t>
            </a:r>
            <a:r>
              <a:rPr lang="pl-PL" sz="2200" b="1" dirty="0" smtClean="0"/>
              <a:t>15 </a:t>
            </a:r>
            <a:r>
              <a:rPr lang="pl-PL" sz="2200" b="1" dirty="0" err="1" smtClean="0"/>
              <a:t>mln</a:t>
            </a:r>
            <a:r>
              <a:rPr lang="pl-PL" sz="22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1276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4" y="3933056"/>
            <a:ext cx="917084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>
            <a:normAutofit/>
          </a:bodyPr>
          <a:lstStyle/>
          <a:p>
            <a:r>
              <a:rPr lang="pl-PL" sz="2100" dirty="0" err="1" smtClean="0"/>
              <a:t>WFAiIS</a:t>
            </a:r>
            <a:r>
              <a:rPr lang="pl-PL" sz="2100" dirty="0" smtClean="0"/>
              <a:t> w Toruniu – to jeden z najlepszych Wydziałów Fizyki w Polsce, specjalizujący się m.in. w technologiach optycznych i </a:t>
            </a:r>
            <a:r>
              <a:rPr lang="pl-PL" sz="2100" dirty="0" err="1" smtClean="0"/>
              <a:t>fotonicznych</a:t>
            </a:r>
            <a:r>
              <a:rPr lang="pl-PL" sz="2100" dirty="0" smtClean="0"/>
              <a:t> (KL FAMO, BEC, Tomograf optyczny, POZA)</a:t>
            </a:r>
          </a:p>
          <a:p>
            <a:r>
              <a:rPr lang="pl-PL" sz="2100" dirty="0" smtClean="0"/>
              <a:t>techniki optyczne  to fundament rozwoju współczesnych technologii</a:t>
            </a:r>
          </a:p>
          <a:p>
            <a:r>
              <a:rPr lang="pl-PL" sz="2100" dirty="0" smtClean="0"/>
              <a:t>szybki rozwój fizyki laserów i optyki kwantowej</a:t>
            </a:r>
          </a:p>
          <a:p>
            <a:r>
              <a:rPr lang="pl-PL" sz="2100" dirty="0" smtClean="0"/>
              <a:t>brak nowoczesnej  aparatury i infrastruktury;  Świat nam uciekał</a:t>
            </a:r>
          </a:p>
          <a:p>
            <a:r>
              <a:rPr lang="pl-PL" sz="2100" dirty="0" smtClean="0"/>
              <a:t>młodzi zdolni wolą pracować w ośrodkach zagranicznych</a:t>
            </a:r>
          </a:p>
          <a:p>
            <a:r>
              <a:rPr lang="pl-PL" sz="2100" dirty="0" smtClean="0"/>
              <a:t>konieczność kształcenia na bardzo wysokim poziomie</a:t>
            </a:r>
            <a:endParaRPr lang="pl-PL" sz="2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839"/>
            <a:ext cx="9144000" cy="12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001419"/>
          </a:xfrm>
        </p:spPr>
        <p:txBody>
          <a:bodyPr>
            <a:normAutofit/>
          </a:bodyPr>
          <a:lstStyle/>
          <a:p>
            <a:r>
              <a:rPr lang="pl-PL" sz="2100" dirty="0" smtClean="0"/>
              <a:t>Stworzenie nowoczesnej infrastruktury naukowo-dydaktycznej</a:t>
            </a:r>
          </a:p>
          <a:p>
            <a:r>
              <a:rPr lang="pl-PL" sz="2100" dirty="0" smtClean="0"/>
              <a:t>dostarczenie nowoczesnej aparatury naukowej </a:t>
            </a:r>
          </a:p>
          <a:p>
            <a:r>
              <a:rPr lang="pl-PL" sz="2100" dirty="0" smtClean="0"/>
              <a:t>ściągnięcie po najzdolniejszych młodych ludzi</a:t>
            </a:r>
          </a:p>
          <a:p>
            <a:r>
              <a:rPr lang="pl-PL" sz="2100" dirty="0" smtClean="0"/>
              <a:t>dogonienie czołówki światowej, stworzenie nowych kierunków badań</a:t>
            </a:r>
          </a:p>
          <a:p>
            <a:r>
              <a:rPr lang="pl-PL" sz="2100" dirty="0" smtClean="0"/>
              <a:t>podniesienie jakości kształcenia na studiach I, II stopnia  i doktorantów, </a:t>
            </a:r>
          </a:p>
          <a:p>
            <a:r>
              <a:rPr lang="pl-PL" sz="2100" dirty="0" smtClean="0"/>
              <a:t>przygotowanie wysoko wykwalifikowanych kadr w nowoczesnych gałęziach fizyki i nauk pokrewnych, zaznajomionych z aktualnym stanem wiedzy na świecie oraz nowoczesną aparaturą naukowo-badawczą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4005064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9649072" cy="5073427"/>
          </a:xfrm>
        </p:spPr>
        <p:txBody>
          <a:bodyPr>
            <a:normAutofit/>
          </a:bodyPr>
          <a:lstStyle/>
          <a:p>
            <a:pPr marL="446088" indent="0">
              <a:lnSpc>
                <a:spcPct val="80000"/>
              </a:lnSpc>
            </a:pPr>
            <a:r>
              <a:rPr lang="pl-PL" sz="2000" b="1" dirty="0" smtClean="0"/>
              <a:t> 2006/2007</a:t>
            </a:r>
            <a:r>
              <a:rPr lang="pl-PL" sz="2000" dirty="0" smtClean="0"/>
              <a:t> wpisanie  projektu rozbudowy </a:t>
            </a:r>
            <a:r>
              <a:rPr lang="pl-PL" sz="2000" dirty="0" err="1" smtClean="0"/>
              <a:t>WFAiIS</a:t>
            </a:r>
            <a:r>
              <a:rPr lang="pl-PL" sz="2000" dirty="0" smtClean="0"/>
              <a:t> i utworzenie COK na </a:t>
            </a:r>
          </a:p>
          <a:p>
            <a:pPr marL="446088" indent="0">
              <a:lnSpc>
                <a:spcPct val="80000"/>
              </a:lnSpc>
              <a:buNone/>
            </a:pPr>
            <a:r>
              <a:rPr lang="pl-PL" sz="2000" dirty="0"/>
              <a:t> </a:t>
            </a:r>
            <a:r>
              <a:rPr lang="pl-PL" sz="2000" dirty="0" smtClean="0"/>
              <a:t>   ministerialną listę projektów kluczowych w PO </a:t>
            </a:r>
            <a:r>
              <a:rPr lang="pl-PL" sz="2000" dirty="0" err="1" smtClean="0"/>
              <a:t>IiŚ</a:t>
            </a:r>
            <a:endParaRPr lang="pl-PL" sz="2000" dirty="0" smtClean="0"/>
          </a:p>
          <a:p>
            <a:pPr marL="446088" indent="0">
              <a:lnSpc>
                <a:spcPct val="80000"/>
              </a:lnSpc>
            </a:pPr>
            <a:r>
              <a:rPr lang="pl-PL" sz="2000" b="1" dirty="0"/>
              <a:t> </a:t>
            </a:r>
            <a:r>
              <a:rPr lang="pl-PL" sz="2000" b="1" dirty="0" smtClean="0"/>
              <a:t>grudzień 2008 </a:t>
            </a:r>
            <a:r>
              <a:rPr lang="pl-PL" sz="2000" dirty="0" smtClean="0"/>
              <a:t>gotowy projekt budowlany i wniosek o dofinansowanie</a:t>
            </a:r>
          </a:p>
          <a:p>
            <a:pPr marL="446088" indent="0">
              <a:lnSpc>
                <a:spcPct val="80000"/>
              </a:lnSpc>
            </a:pPr>
            <a:r>
              <a:rPr lang="pl-PL" sz="2000" b="1" dirty="0" smtClean="0"/>
              <a:t> luty</a:t>
            </a:r>
            <a:r>
              <a:rPr lang="pl-PL" sz="2000" dirty="0" smtClean="0"/>
              <a:t> </a:t>
            </a:r>
            <a:r>
              <a:rPr lang="pl-PL" sz="2000" b="1" dirty="0" smtClean="0"/>
              <a:t>2009</a:t>
            </a:r>
            <a:r>
              <a:rPr lang="pl-PL" sz="2000" dirty="0" smtClean="0"/>
              <a:t> uzyskanie pozwolenia na budowę</a:t>
            </a:r>
          </a:p>
          <a:p>
            <a:pPr marL="446088" indent="0">
              <a:lnSpc>
                <a:spcPct val="80000"/>
              </a:lnSpc>
            </a:pPr>
            <a:r>
              <a:rPr lang="pl-PL" sz="2000" b="1" dirty="0" smtClean="0"/>
              <a:t> marzec 2009 </a:t>
            </a:r>
            <a:r>
              <a:rPr lang="pl-PL" sz="2000" dirty="0" smtClean="0"/>
              <a:t>podpisanie umowy z OPI o finansowanie projektu COK</a:t>
            </a:r>
          </a:p>
          <a:p>
            <a:pPr marL="446088" indent="0">
              <a:lnSpc>
                <a:spcPct val="80000"/>
              </a:lnSpc>
            </a:pPr>
            <a:r>
              <a:rPr lang="pl-PL" sz="2000" b="1" dirty="0" smtClean="0"/>
              <a:t> czerwiec 2009 </a:t>
            </a:r>
            <a:r>
              <a:rPr lang="pl-PL" sz="2000" dirty="0" smtClean="0"/>
              <a:t>rozstrzygnięcie przetargu na wykonanie prac budowlanych,  </a:t>
            </a:r>
          </a:p>
          <a:p>
            <a:pPr marL="446088" indent="0">
              <a:lnSpc>
                <a:spcPct val="80000"/>
              </a:lnSpc>
            </a:pPr>
            <a:r>
              <a:rPr lang="pl-PL" sz="2000" b="1" dirty="0"/>
              <a:t> </a:t>
            </a:r>
            <a:r>
              <a:rPr lang="pl-PL" sz="2000" b="1" dirty="0" smtClean="0"/>
              <a:t>wrzesień 2011 </a:t>
            </a:r>
            <a:r>
              <a:rPr lang="pl-PL" sz="2000" dirty="0" smtClean="0"/>
              <a:t>uroczyste otwarcie COK </a:t>
            </a:r>
          </a:p>
          <a:p>
            <a:pPr marL="446088" indent="0">
              <a:lnSpc>
                <a:spcPct val="80000"/>
              </a:lnSpc>
            </a:pPr>
            <a:r>
              <a:rPr lang="pl-PL" sz="2000" dirty="0" smtClean="0"/>
              <a:t> </a:t>
            </a:r>
            <a:r>
              <a:rPr lang="pl-PL" sz="2000" b="1" dirty="0" smtClean="0"/>
              <a:t>wrzesień 2013 </a:t>
            </a:r>
            <a:r>
              <a:rPr lang="pl-PL" sz="2000" dirty="0" smtClean="0"/>
              <a:t>– zakończenie </a:t>
            </a:r>
            <a:r>
              <a:rPr lang="pl-PL" sz="2000" dirty="0"/>
              <a:t>projektu; okres trwałości </a:t>
            </a:r>
            <a:r>
              <a:rPr lang="pl-PL" sz="2000" dirty="0" smtClean="0"/>
              <a:t>projektu - 2018</a:t>
            </a:r>
          </a:p>
          <a:p>
            <a:pPr marL="446088" indent="0">
              <a:lnSpc>
                <a:spcPct val="80000"/>
              </a:lnSpc>
            </a:pPr>
            <a:endParaRPr lang="pl-PL" sz="2000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13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96752"/>
            <a:ext cx="5256584" cy="417646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Stworzenie projektu na miarę potrzeb i środków</a:t>
            </a:r>
          </a:p>
          <a:p>
            <a:r>
              <a:rPr lang="pl-PL" sz="2400" dirty="0" smtClean="0"/>
              <a:t>Wymagania instytucji nadzorującej</a:t>
            </a:r>
          </a:p>
          <a:p>
            <a:r>
              <a:rPr lang="pl-PL" sz="2400" dirty="0" smtClean="0"/>
              <a:t>Lokalna administracja</a:t>
            </a:r>
          </a:p>
          <a:p>
            <a:r>
              <a:rPr lang="pl-PL" sz="2400" dirty="0" smtClean="0"/>
              <a:t>Wykonawca, nadzór i odbiór prac</a:t>
            </a:r>
          </a:p>
          <a:p>
            <a:r>
              <a:rPr lang="pl-PL" sz="2400" dirty="0" smtClean="0"/>
              <a:t>Zamówienia publiczne/przetargi</a:t>
            </a:r>
          </a:p>
          <a:p>
            <a:r>
              <a:rPr lang="pl-PL" sz="2400" dirty="0" smtClean="0"/>
              <a:t>Szybkie uruchomienie projektów badawczych w nowopowstałych laboratoriach</a:t>
            </a:r>
          </a:p>
          <a:p>
            <a:endParaRPr lang="pl-PL" sz="2800" dirty="0" smtClean="0"/>
          </a:p>
          <a:p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5814"/>
            <a:ext cx="2843808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5"/>
            <a:ext cx="8435280" cy="41764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dirty="0" smtClean="0"/>
              <a:t>Budynek „inteligentny” (2200m</a:t>
            </a:r>
            <a:r>
              <a:rPr lang="pl-PL" sz="2000" baseline="30000" dirty="0"/>
              <a:t>2</a:t>
            </a:r>
            <a:r>
              <a:rPr lang="pl-PL" sz="2000" dirty="0" smtClean="0"/>
              <a:t>) z nowatorskimi 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rozwiązaniami IT</a:t>
            </a:r>
            <a:r>
              <a:rPr lang="pl-PL" sz="2000" dirty="0"/>
              <a:t>; super nowoczesną </a:t>
            </a:r>
            <a:r>
              <a:rPr lang="pl-PL" sz="2000" dirty="0" smtClean="0"/>
              <a:t>aparatura 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naukowa i dydaktyczna</a:t>
            </a:r>
          </a:p>
          <a:p>
            <a:pPr>
              <a:spcBef>
                <a:spcPts val="0"/>
              </a:spcBef>
              <a:buNone/>
            </a:pPr>
            <a:endParaRPr lang="pl-PL" sz="800" dirty="0" smtClean="0"/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W skład COK wchodzi pięć dużych laboratoriów: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Fotoniki Kwantowej,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Spektroskopii Ultraszybkiej i Ultraczułej,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Optycznego Obrazowania Biomedycznego,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Optycznej Manipulacji i Detekcji </a:t>
            </a:r>
            <a:r>
              <a:rPr lang="pl-PL" sz="2000" dirty="0" err="1" smtClean="0"/>
              <a:t>Nanostruktur</a:t>
            </a:r>
            <a:r>
              <a:rPr lang="pl-PL" sz="20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Optycznej Charakteryzacji Materiałów, </a:t>
            </a:r>
          </a:p>
          <a:p>
            <a:pPr>
              <a:spcBef>
                <a:spcPts val="0"/>
              </a:spcBef>
            </a:pPr>
            <a:r>
              <a:rPr lang="pl-PL" sz="2000" dirty="0" smtClean="0"/>
              <a:t>a także pracownia Modelowania Komputerowego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oraz infrastruktura dydaktyczna: sale wykładowe,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seminaryjne i zaplecze socjalne.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15" y="1124744"/>
            <a:ext cx="284508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</a:rPr>
              <a:t>rezultaty </a:t>
            </a:r>
            <a:r>
              <a:rPr lang="pl-PL" sz="3200" b="1" dirty="0" err="1" smtClean="0">
                <a:solidFill>
                  <a:schemeClr val="tx2">
                    <a:lumMod val="50000"/>
                  </a:schemeClr>
                </a:solidFill>
              </a:rPr>
              <a:t>cd</a:t>
            </a:r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. (4 lata)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433467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/>
              <a:t>uzyskanie wszystkich założonych wskaźników związanych z realizacja projektu</a:t>
            </a:r>
          </a:p>
          <a:p>
            <a:pPr lvl="0"/>
            <a:r>
              <a:rPr lang="pl-PL" sz="1800" dirty="0" smtClean="0"/>
              <a:t>ponad </a:t>
            </a:r>
            <a:r>
              <a:rPr lang="pl-PL" sz="1800" b="1" dirty="0" smtClean="0"/>
              <a:t>160</a:t>
            </a:r>
            <a:r>
              <a:rPr lang="pl-PL" sz="1800" dirty="0" smtClean="0"/>
              <a:t> publikacji  w renomowanych czasopismach międzynarodowych, </a:t>
            </a:r>
          </a:p>
          <a:p>
            <a:pPr lvl="0"/>
            <a:r>
              <a:rPr lang="pl-PL" sz="1800" dirty="0" smtClean="0"/>
              <a:t>realizacja  ponad </a:t>
            </a:r>
            <a:r>
              <a:rPr lang="pl-PL" sz="1800" b="1" dirty="0" smtClean="0"/>
              <a:t>30</a:t>
            </a:r>
            <a:r>
              <a:rPr lang="pl-PL" sz="1800" dirty="0" smtClean="0"/>
              <a:t> grantów na sumę prawie </a:t>
            </a:r>
            <a:r>
              <a:rPr lang="pl-PL" sz="1800" b="1" dirty="0" smtClean="0"/>
              <a:t>17 mln </a:t>
            </a:r>
            <a:r>
              <a:rPr lang="pl-PL" sz="1800" dirty="0" smtClean="0"/>
              <a:t>złotych.</a:t>
            </a:r>
          </a:p>
          <a:p>
            <a:pPr lvl="0"/>
            <a:r>
              <a:rPr lang="pl-PL" sz="1800" dirty="0" smtClean="0"/>
              <a:t>stworzenie nowych kierunków badań: spektroskopii i mikroskopii fluorescencyjnej nanostruktur hybrydowych, zastosowania optyki w obrazowaniu biomedycznym, badania dynamiki molekularnej białek o znaczeniu medycznym, spektroskopia pozytonowa i elektronowa, teoretyczne  modelowanie </a:t>
            </a:r>
            <a:r>
              <a:rPr lang="pl-PL" sz="1800" dirty="0" err="1" smtClean="0"/>
              <a:t>nanoukładów</a:t>
            </a:r>
            <a:r>
              <a:rPr lang="pl-PL" sz="1800" dirty="0" smtClean="0"/>
              <a:t> </a:t>
            </a:r>
          </a:p>
          <a:p>
            <a:pPr lvl="0"/>
            <a:r>
              <a:rPr lang="pl-PL" sz="1800" dirty="0" smtClean="0"/>
              <a:t>z infrastruktury korzysta rocznie ponad 800 studentów oraz ok. 50 doktorantów. Laboratoria są otwarte dla studentów, w oparciu o aparaturę COK  powstało ponad 50 prac dyplomowych i  kilkanaście doktorskich, w tym kilka w </a:t>
            </a:r>
            <a:r>
              <a:rPr lang="pl-PL" sz="1800" i="1" dirty="0" smtClean="0"/>
              <a:t>biofizyce</a:t>
            </a:r>
            <a:r>
              <a:rPr lang="pl-PL" sz="1800" dirty="0" smtClean="0"/>
              <a:t>. </a:t>
            </a:r>
          </a:p>
          <a:p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" y="3861048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652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PowerPoint Presentation</vt:lpstr>
      <vt:lpstr>Centrum optyki Kwantowej w toruniu</vt:lpstr>
      <vt:lpstr>Centrum Optyki Kwantowej</vt:lpstr>
      <vt:lpstr>Diagnoza – stan przed realizacją projektu</vt:lpstr>
      <vt:lpstr>Założenia projektu</vt:lpstr>
      <vt:lpstr>Harmonogram projektu</vt:lpstr>
      <vt:lpstr>Główne wyzwania w realizacji projektu</vt:lpstr>
      <vt:lpstr>Osiągnięte rezultaty</vt:lpstr>
      <vt:lpstr>Osiągnięte rezultaty cd. (4 lata)</vt:lpstr>
      <vt:lpstr>Podpowiedzi dla innych uczelni</vt:lpstr>
      <vt:lpstr>Podsumowanie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52</cp:revision>
  <dcterms:created xsi:type="dcterms:W3CDTF">2015-11-03T21:26:23Z</dcterms:created>
  <dcterms:modified xsi:type="dcterms:W3CDTF">2015-11-18T09:29:28Z</dcterms:modified>
</cp:coreProperties>
</file>