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6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0" r:id="rId12"/>
    <p:sldId id="260" r:id="rId13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6E84F6-3DC5-405F-8847-84D8550CB8F1}" type="datetimeFigureOut">
              <a:rPr lang="pl-PL" smtClean="0"/>
              <a:t>2015-11-16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B67853-2EE8-4346-BEB1-593CC37A61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78585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7576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t>2015-11-16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3036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t>2015-11-16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2424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t>2015-11-16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5111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t>2015-11-16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8242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31639" y="2984971"/>
            <a:ext cx="7163073" cy="137295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31639" y="1484784"/>
            <a:ext cx="7163073" cy="151216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289570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główek sekcj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8860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t>2015-11-16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2458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t>2015-11-16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8054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t>2015-11-16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6817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t>2015-11-16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8503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t>2015-11-16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511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4F99D-820E-4DCB-BF36-2334C384264C}" type="datetimeFigureOut">
              <a:rPr lang="pl-PL" smtClean="0"/>
              <a:t>2015-11-16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11675-9263-4FF2-9E2B-4D6A04777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4987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omercjalizacja.pwr.edu.pl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85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06090"/>
          </a:xfrm>
        </p:spPr>
        <p:txBody>
          <a:bodyPr>
            <a:normAutofit/>
          </a:bodyPr>
          <a:lstStyle/>
          <a:p>
            <a:pPr lvl="0" algn="l"/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>Podpowiedzi </a:t>
            </a:r>
            <a:r>
              <a:rPr lang="pl-PL" sz="3600" b="1" dirty="0">
                <a:solidFill>
                  <a:schemeClr val="tx2">
                    <a:lumMod val="50000"/>
                  </a:schemeClr>
                </a:solidFill>
              </a:rPr>
              <a:t>dla innych uczelni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00141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sz="2800" dirty="0" smtClean="0"/>
              <a:t>Poszukiwanie </a:t>
            </a:r>
            <a:r>
              <a:rPr lang="pl-PL" sz="2800" dirty="0"/>
              <a:t>nabywców: oferty, targi, portale są potrzebne, ale nic nie zastąpi </a:t>
            </a:r>
            <a:r>
              <a:rPr lang="pl-PL" sz="2800" b="1" dirty="0">
                <a:solidFill>
                  <a:schemeClr val="tx2"/>
                </a:solidFill>
              </a:rPr>
              <a:t>analizy rynku i spotkań bezpośrednich</a:t>
            </a:r>
            <a:r>
              <a:rPr lang="pl-PL" sz="2800" dirty="0"/>
              <a:t> z wytypowanymi firmami</a:t>
            </a:r>
            <a:r>
              <a:rPr lang="pl-PL" sz="2800" dirty="0" smtClean="0"/>
              <a:t>.</a:t>
            </a:r>
            <a:endParaRPr lang="pl-PL" sz="2800" dirty="0"/>
          </a:p>
          <a:p>
            <a:pPr marL="514350" indent="-514350">
              <a:buFont typeface="+mj-lt"/>
              <a:buAutoNum type="arabicPeriod"/>
            </a:pPr>
            <a:r>
              <a:rPr lang="pl-PL" sz="2800" dirty="0" smtClean="0"/>
              <a:t> </a:t>
            </a:r>
            <a:r>
              <a:rPr lang="pl-PL" sz="2800" b="1" dirty="0" smtClean="0">
                <a:solidFill>
                  <a:schemeClr val="tx2"/>
                </a:solidFill>
              </a:rPr>
              <a:t>Wycena</a:t>
            </a:r>
            <a:r>
              <a:rPr lang="pl-PL" sz="2800" dirty="0"/>
              <a:t>: </a:t>
            </a:r>
            <a:r>
              <a:rPr lang="pl-PL" sz="2800" dirty="0" smtClean="0"/>
              <a:t>dopiero gdy </a:t>
            </a:r>
            <a:r>
              <a:rPr lang="pl-PL" sz="2800" dirty="0"/>
              <a:t>prowadzimy już rozmowy z </a:t>
            </a:r>
            <a:r>
              <a:rPr lang="pl-PL" sz="2800" dirty="0" smtClean="0"/>
              <a:t>nabywcą (a nie „</a:t>
            </a:r>
            <a:r>
              <a:rPr lang="pl-PL" sz="2800" dirty="0"/>
              <a:t>a priori</a:t>
            </a:r>
            <a:r>
              <a:rPr lang="pl-PL" sz="2800" dirty="0" smtClean="0"/>
              <a:t>”). + Przez </a:t>
            </a:r>
            <a:r>
              <a:rPr lang="pl-PL" sz="2800" dirty="0"/>
              <a:t>własny </a:t>
            </a:r>
            <a:r>
              <a:rPr lang="pl-PL" sz="2800" dirty="0" smtClean="0"/>
              <a:t>zespół!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800" dirty="0" smtClean="0"/>
              <a:t> </a:t>
            </a:r>
            <a:r>
              <a:rPr lang="pl-PL" sz="2800" b="1" dirty="0" smtClean="0">
                <a:solidFill>
                  <a:schemeClr val="tx2"/>
                </a:solidFill>
              </a:rPr>
              <a:t>Zespół</a:t>
            </a:r>
            <a:r>
              <a:rPr lang="pl-PL" sz="2800" dirty="0" smtClean="0"/>
              <a:t>: doświadczenie naukowe i biznesowe, wykształcenie w różnych dziedzinach, szkolenia, współpraca międzynarodowa, rozwinięta sieć kontaktów z firmami (WCTT: ok. 1000/rok).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72485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8" name="Rectangle 16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/>
          </a:bodyPr>
          <a:lstStyle/>
          <a:p>
            <a:pPr algn="l"/>
            <a:r>
              <a:rPr lang="pl-PL" altLang="pl-PL" sz="3600" b="1" dirty="0">
                <a:latin typeface="Calibri" panose="020F0502020204030204" pitchFamily="34" charset="0"/>
              </a:rPr>
              <a:t>P</a:t>
            </a:r>
            <a:r>
              <a:rPr lang="pl-PL" altLang="pl-PL" sz="3600" b="1" dirty="0" smtClean="0">
                <a:latin typeface="Calibri" panose="020F0502020204030204" pitchFamily="34" charset="0"/>
              </a:rPr>
              <a:t>odsumowanie</a:t>
            </a:r>
            <a:endParaRPr lang="pl-PL" altLang="pl-PL" sz="3600" b="1" dirty="0">
              <a:latin typeface="Calibri" panose="020F0502020204030204" pitchFamily="34" charset="0"/>
            </a:endParaRPr>
          </a:p>
        </p:txBody>
      </p:sp>
      <p:pic>
        <p:nvPicPr>
          <p:cNvPr id="1027" name="Picture 3" descr="C:\Users\tomi\Desktop\5.gif"/>
          <p:cNvPicPr>
            <a:picLocks noChangeAspect="1" noChangeArrowheads="1"/>
          </p:cNvPicPr>
          <p:nvPr/>
        </p:nvPicPr>
        <p:blipFill>
          <a:blip r:embed="rId2" cstate="print"/>
          <a:srcRect t="3252"/>
          <a:stretch>
            <a:fillRect/>
          </a:stretch>
        </p:blipFill>
        <p:spPr bwMode="auto">
          <a:xfrm>
            <a:off x="153359" y="1219407"/>
            <a:ext cx="4922697" cy="3577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 Box 7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2339752" y="5178678"/>
            <a:ext cx="5480100" cy="33855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l-PL" altLang="pl-PL" sz="1600" dirty="0" smtClean="0">
                <a:solidFill>
                  <a:prstClr val="white"/>
                </a:solidFill>
                <a:latin typeface="Arial Black" pitchFamily="34" charset="0"/>
              </a:rPr>
              <a:t>Spotkanie z naukowcem lub zgłoszenie wyniku</a:t>
            </a:r>
            <a:endParaRPr lang="pl-PL" altLang="pl-PL" sz="1600" dirty="0">
              <a:solidFill>
                <a:prstClr val="white"/>
              </a:solidFill>
              <a:latin typeface="Arial Black" pitchFamily="34" charset="0"/>
            </a:endParaRPr>
          </a:p>
        </p:txBody>
      </p:sp>
      <p:sp>
        <p:nvSpPr>
          <p:cNvPr id="14" name="Text Box 8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2987824" y="4696108"/>
            <a:ext cx="5832648" cy="33855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l-PL" altLang="pl-PL" sz="1600" dirty="0" smtClean="0">
                <a:solidFill>
                  <a:prstClr val="white"/>
                </a:solidFill>
                <a:latin typeface="Arial Black" pitchFamily="34" charset="0"/>
              </a:rPr>
              <a:t>Wstępna ocena i selekcja rezultatów badawczych</a:t>
            </a:r>
            <a:endParaRPr lang="pl-PL" altLang="pl-PL" sz="1600" dirty="0">
              <a:solidFill>
                <a:prstClr val="white"/>
              </a:solidFill>
              <a:latin typeface="Arial Black" pitchFamily="34" charset="0"/>
            </a:endParaRPr>
          </a:p>
        </p:txBody>
      </p:sp>
      <p:sp>
        <p:nvSpPr>
          <p:cNvPr id="15" name="Text Box 9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459757" y="4264060"/>
            <a:ext cx="5508104" cy="33855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l-PL" altLang="pl-PL" sz="1600" dirty="0" smtClean="0">
                <a:solidFill>
                  <a:prstClr val="white"/>
                </a:solidFill>
                <a:latin typeface="Arial Black" pitchFamily="34" charset="0"/>
              </a:rPr>
              <a:t>Pogłębiona analiza potencjału rynkowego </a:t>
            </a:r>
            <a:endParaRPr lang="pl-PL" altLang="pl-PL" sz="1600" dirty="0">
              <a:solidFill>
                <a:prstClr val="white"/>
              </a:solidFill>
              <a:latin typeface="Arial Black" pitchFamily="34" charset="0"/>
            </a:endParaRPr>
          </a:p>
        </p:txBody>
      </p:sp>
      <p:sp>
        <p:nvSpPr>
          <p:cNvPr id="16" name="Text Box 10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014286" y="3789040"/>
            <a:ext cx="2844031" cy="33855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l-PL" altLang="pl-PL" sz="1600" dirty="0">
                <a:solidFill>
                  <a:prstClr val="white"/>
                </a:solidFill>
                <a:latin typeface="Arial Black" pitchFamily="34" charset="0"/>
              </a:rPr>
              <a:t>Oferta </a:t>
            </a:r>
            <a:r>
              <a:rPr lang="pl-PL" altLang="pl-PL" sz="1600" dirty="0" smtClean="0">
                <a:solidFill>
                  <a:prstClr val="white"/>
                </a:solidFill>
                <a:latin typeface="Arial Black" pitchFamily="34" charset="0"/>
              </a:rPr>
              <a:t>technologiczna</a:t>
            </a:r>
            <a:endParaRPr lang="pl-PL" altLang="pl-PL" sz="1600" dirty="0">
              <a:solidFill>
                <a:prstClr val="white"/>
              </a:solidFill>
              <a:latin typeface="Arial Black" pitchFamily="34" charset="0"/>
            </a:endParaRPr>
          </a:p>
        </p:txBody>
      </p:sp>
      <p:sp>
        <p:nvSpPr>
          <p:cNvPr id="17" name="Text Box 11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4550461" y="3284984"/>
            <a:ext cx="2995406" cy="33855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l-PL" altLang="pl-PL" sz="1600" dirty="0" smtClean="0">
                <a:solidFill>
                  <a:prstClr val="white"/>
                </a:solidFill>
                <a:latin typeface="Arial Black" pitchFamily="34" charset="0"/>
              </a:rPr>
              <a:t>Poszukiwanie odbiorców</a:t>
            </a:r>
            <a:endParaRPr lang="pl-PL" altLang="pl-PL" sz="1600" dirty="0">
              <a:solidFill>
                <a:prstClr val="white"/>
              </a:solidFill>
              <a:latin typeface="Arial Black" pitchFamily="34" charset="0"/>
            </a:endParaRPr>
          </a:p>
        </p:txBody>
      </p:sp>
      <p:sp>
        <p:nvSpPr>
          <p:cNvPr id="18" name="Text Box 12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4941224" y="2783485"/>
            <a:ext cx="2815456" cy="33855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l-PL" altLang="pl-PL" sz="1600" dirty="0" smtClean="0">
                <a:solidFill>
                  <a:prstClr val="white"/>
                </a:solidFill>
                <a:latin typeface="Arial Black" pitchFamily="34" charset="0"/>
              </a:rPr>
              <a:t>Spotkania, Negocjacje</a:t>
            </a:r>
            <a:endParaRPr lang="pl-PL" altLang="pl-PL" sz="1600" dirty="0">
              <a:solidFill>
                <a:prstClr val="white"/>
              </a:solidFill>
              <a:latin typeface="Arial Black" pitchFamily="34" charset="0"/>
            </a:endParaRPr>
          </a:p>
        </p:txBody>
      </p:sp>
      <p:sp>
        <p:nvSpPr>
          <p:cNvPr id="19" name="Text Box 13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5413471" y="2348880"/>
            <a:ext cx="2592213" cy="33855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l-PL" altLang="pl-PL" sz="1600" dirty="0">
                <a:solidFill>
                  <a:prstClr val="white"/>
                </a:solidFill>
                <a:latin typeface="Arial Black" pitchFamily="34" charset="0"/>
              </a:rPr>
              <a:t>Wycena </a:t>
            </a:r>
            <a:r>
              <a:rPr lang="pl-PL" altLang="pl-PL" sz="1600" dirty="0" smtClean="0">
                <a:solidFill>
                  <a:prstClr val="white"/>
                </a:solidFill>
                <a:latin typeface="Arial Black" pitchFamily="34" charset="0"/>
              </a:rPr>
              <a:t>technologii </a:t>
            </a:r>
            <a:endParaRPr lang="pl-PL" altLang="pl-PL" sz="1600" dirty="0">
              <a:solidFill>
                <a:prstClr val="white"/>
              </a:solidFill>
              <a:latin typeface="Arial Black" pitchFamily="34" charset="0"/>
            </a:endParaRPr>
          </a:p>
        </p:txBody>
      </p:sp>
      <p:sp>
        <p:nvSpPr>
          <p:cNvPr id="20" name="Text Box 1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012160" y="1196752"/>
            <a:ext cx="3024336" cy="33855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l-PL" altLang="pl-PL" sz="1600" dirty="0" smtClean="0">
                <a:solidFill>
                  <a:prstClr val="white"/>
                </a:solidFill>
                <a:latin typeface="Arial Black" pitchFamily="34" charset="0"/>
              </a:rPr>
              <a:t>Kontynuacja współpracy</a:t>
            </a:r>
            <a:endParaRPr lang="pl-PL" altLang="pl-PL" sz="1600" dirty="0">
              <a:solidFill>
                <a:prstClr val="white"/>
              </a:solidFill>
              <a:latin typeface="Arial Black" pitchFamily="34" charset="0"/>
            </a:endParaRPr>
          </a:p>
        </p:txBody>
      </p:sp>
      <p:sp>
        <p:nvSpPr>
          <p:cNvPr id="21" name="Text Box 1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5667274" y="1662480"/>
            <a:ext cx="3441230" cy="55399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l-PL" altLang="pl-PL" sz="1600" dirty="0">
                <a:solidFill>
                  <a:prstClr val="white"/>
                </a:solidFill>
                <a:latin typeface="Arial Black" pitchFamily="34" charset="0"/>
              </a:rPr>
              <a:t>Umowa transferu </a:t>
            </a:r>
            <a:r>
              <a:rPr lang="pl-PL" altLang="pl-PL" sz="1600" dirty="0" smtClean="0">
                <a:solidFill>
                  <a:prstClr val="white"/>
                </a:solidFill>
                <a:latin typeface="Arial Black" pitchFamily="34" charset="0"/>
              </a:rPr>
              <a:t>technologii  </a:t>
            </a:r>
            <a:r>
              <a:rPr lang="pl-PL" altLang="pl-PL" sz="1400" dirty="0" smtClean="0">
                <a:solidFill>
                  <a:prstClr val="white"/>
                </a:solidFill>
                <a:latin typeface="Arial Black" pitchFamily="34" charset="0"/>
              </a:rPr>
              <a:t>(sprzedaż, licencja, wdrożenie)</a:t>
            </a:r>
            <a:endParaRPr lang="pl-PL" altLang="pl-PL" sz="1400" dirty="0">
              <a:solidFill>
                <a:prstClr val="white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91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3932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187624" y="2636912"/>
            <a:ext cx="7163073" cy="2520280"/>
          </a:xfrm>
        </p:spPr>
        <p:txBody>
          <a:bodyPr>
            <a:noAutofit/>
          </a:bodyPr>
          <a:lstStyle/>
          <a:p>
            <a:r>
              <a:rPr lang="pl-PL" sz="3000" cap="none" dirty="0" smtClean="0">
                <a:latin typeface="+mn-lt"/>
              </a:rPr>
              <a:t>Komercjalizacja </a:t>
            </a:r>
            <a:r>
              <a:rPr lang="pl-PL" sz="3000" cap="none" dirty="0">
                <a:latin typeface="+mn-lt"/>
              </a:rPr>
              <a:t>wyników badań </a:t>
            </a:r>
            <a:r>
              <a:rPr lang="pl-PL" sz="3000" cap="none" dirty="0" smtClean="0">
                <a:latin typeface="+mn-lt"/>
              </a:rPr>
              <a:t>naukowych</a:t>
            </a:r>
            <a:br>
              <a:rPr lang="pl-PL" sz="3000" cap="none" dirty="0" smtClean="0">
                <a:latin typeface="+mn-lt"/>
              </a:rPr>
            </a:br>
            <a:r>
              <a:rPr lang="pl-PL" sz="3000" cap="none" dirty="0">
                <a:latin typeface="+mn-lt"/>
              </a:rPr>
              <a:t/>
            </a:r>
            <a:br>
              <a:rPr lang="pl-PL" sz="3000" cap="none" dirty="0">
                <a:latin typeface="+mn-lt"/>
              </a:rPr>
            </a:br>
            <a:r>
              <a:rPr lang="pl-PL" sz="3000" cap="none" dirty="0" smtClean="0">
                <a:latin typeface="+mn-lt"/>
              </a:rPr>
              <a:t>przez </a:t>
            </a:r>
            <a:r>
              <a:rPr lang="pl-PL" sz="3000" cap="none" dirty="0">
                <a:latin typeface="+mn-lt"/>
              </a:rPr>
              <a:t>Wrocławskie Centrum Transferu </a:t>
            </a:r>
            <a:r>
              <a:rPr lang="pl-PL" sz="3000" cap="none" dirty="0" smtClean="0">
                <a:latin typeface="+mn-lt"/>
              </a:rPr>
              <a:t>Technologii Politechniki Wrocławskiej</a:t>
            </a:r>
            <a:endParaRPr lang="pl-PL" sz="3000" cap="none" dirty="0">
              <a:latin typeface="+mn-lt"/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>
          <a:xfrm>
            <a:off x="1331639" y="1484784"/>
            <a:ext cx="7163073" cy="504056"/>
          </a:xfrm>
        </p:spPr>
        <p:txBody>
          <a:bodyPr/>
          <a:lstStyle/>
          <a:p>
            <a:r>
              <a:rPr lang="pl-PL" dirty="0" smtClean="0"/>
              <a:t>dr Jacek Firlej, Politechnika Wrocławska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98345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pPr lvl="0" algn="l"/>
            <a:r>
              <a:rPr lang="pl-PL" sz="3600" b="1" dirty="0">
                <a:solidFill>
                  <a:schemeClr val="tx2">
                    <a:lumMod val="50000"/>
                  </a:schemeClr>
                </a:solidFill>
              </a:rPr>
              <a:t>Diagnoza – stan przed realizacją </a:t>
            </a:r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>projektu</a:t>
            </a:r>
            <a:endParaRPr lang="pl-PL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>
            <a:normAutofit/>
          </a:bodyPr>
          <a:lstStyle/>
          <a:p>
            <a:r>
              <a:rPr lang="pl-PL" sz="3000" dirty="0" smtClean="0"/>
              <a:t>Niski poziom innowacyjności polskiej gospodarki – model „naśladowczy”.</a:t>
            </a:r>
          </a:p>
          <a:p>
            <a:r>
              <a:rPr lang="pl-PL" sz="3000" dirty="0" smtClean="0"/>
              <a:t>Stosunkowo słabe więzi polskiej nauki z praktyką gospodarczą.</a:t>
            </a:r>
          </a:p>
          <a:p>
            <a:r>
              <a:rPr lang="pl-PL" sz="3000" dirty="0" smtClean="0"/>
              <a:t>Niewielki stopień zastosowania wynalazków polskiej nauki w innowacjach (na rynku).</a:t>
            </a:r>
          </a:p>
          <a:p>
            <a:r>
              <a:rPr lang="pl-PL" sz="3000" dirty="0" smtClean="0"/>
              <a:t>Jeden z powodów: niedojrzałość organizacyjna, kompetencyjna i finansowa procesów komercjalizacji na uczelniach.</a:t>
            </a:r>
            <a:endParaRPr lang="pl-PL" sz="3000" dirty="0"/>
          </a:p>
        </p:txBody>
      </p:sp>
    </p:spTree>
    <p:extLst>
      <p:ext uri="{BB962C8B-B14F-4D97-AF65-F5344CB8AC3E}">
        <p14:creationId xmlns:p14="http://schemas.microsoft.com/office/powerpoint/2010/main" val="1185955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pPr lvl="0" algn="l"/>
            <a:r>
              <a:rPr lang="pl-PL" sz="3600" b="1" dirty="0">
                <a:solidFill>
                  <a:schemeClr val="tx2">
                    <a:lumMod val="50000"/>
                  </a:schemeClr>
                </a:solidFill>
              </a:rPr>
              <a:t>Założenia </a:t>
            </a:r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>projektu</a:t>
            </a:r>
            <a:endParaRPr lang="pl-PL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4525963"/>
          </a:xfrm>
        </p:spPr>
        <p:txBody>
          <a:bodyPr>
            <a:normAutofit fontScale="85000" lnSpcReduction="20000"/>
          </a:bodyPr>
          <a:lstStyle/>
          <a:p>
            <a:r>
              <a:rPr lang="pl-PL" sz="3300" dirty="0" smtClean="0"/>
              <a:t>Należy stworzyć w Politechnice Wrocławskiej kompletny i efektywny system transferu technologii (STT).</a:t>
            </a:r>
          </a:p>
          <a:p>
            <a:r>
              <a:rPr lang="pl-PL" sz="3300" dirty="0" smtClean="0"/>
              <a:t>Niezbędne elementy: jednostki org., jasne zasady, sprawne metody, kompetentny zespół.</a:t>
            </a:r>
          </a:p>
          <a:p>
            <a:r>
              <a:rPr lang="pl-PL" sz="3300" dirty="0" smtClean="0"/>
              <a:t>System musi obejmować cały proces komercjalizacji: właściwe planowanie badań, monitoring realizowanych projektów badawczych, selekcja, ocena i ochrona wyników, podnoszenie gotowości wdrożeniowej, poszukiwanie nabywców, wycena i negocjowanie warunków transakcyjnych.</a:t>
            </a:r>
          </a:p>
          <a:p>
            <a:r>
              <a:rPr lang="pl-PL" sz="3300" dirty="0" smtClean="0"/>
              <a:t>Wykorzystanie doświadczenia WCTT – najstarszego </a:t>
            </a:r>
            <a:r>
              <a:rPr lang="pl-PL" sz="3000" dirty="0" smtClean="0"/>
              <a:t>(1995) uczelnianego centrum transferu technologii w Polsce.</a:t>
            </a:r>
            <a:endParaRPr lang="pl-PL" sz="3000" dirty="0"/>
          </a:p>
        </p:txBody>
      </p:sp>
    </p:spTree>
    <p:extLst>
      <p:ext uri="{BB962C8B-B14F-4D97-AF65-F5344CB8AC3E}">
        <p14:creationId xmlns:p14="http://schemas.microsoft.com/office/powerpoint/2010/main" val="345690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778098"/>
          </a:xfrm>
        </p:spPr>
        <p:txBody>
          <a:bodyPr>
            <a:noAutofit/>
          </a:bodyPr>
          <a:lstStyle/>
          <a:p>
            <a:pPr lvl="0" algn="l"/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>Założenia </a:t>
            </a:r>
            <a:r>
              <a:rPr lang="pl-PL" sz="3600" b="1" dirty="0">
                <a:solidFill>
                  <a:schemeClr val="tx2">
                    <a:lumMod val="50000"/>
                  </a:schemeClr>
                </a:solidFill>
              </a:rPr>
              <a:t>dotyczące </a:t>
            </a:r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>potrzeb </a:t>
            </a:r>
            <a:r>
              <a:rPr lang="pl-PL" sz="3600" b="1" dirty="0">
                <a:solidFill>
                  <a:schemeClr val="tx2">
                    <a:lumMod val="50000"/>
                  </a:schemeClr>
                </a:solidFill>
              </a:rPr>
              <a:t>interesariuszy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268760"/>
            <a:ext cx="8712968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3000" dirty="0" smtClean="0"/>
              <a:t>System Transferu Technologii powinien: </a:t>
            </a:r>
          </a:p>
          <a:p>
            <a:r>
              <a:rPr lang="pl-PL" sz="3000" dirty="0" smtClean="0"/>
              <a:t>Pełnić rolę pomocniczą wobec naukowców i chronić ich dorobek wynalazczy.</a:t>
            </a:r>
          </a:p>
          <a:p>
            <a:r>
              <a:rPr lang="pl-PL" sz="3000" dirty="0"/>
              <a:t>C</a:t>
            </a:r>
            <a:r>
              <a:rPr lang="pl-PL" sz="3000" dirty="0" smtClean="0"/>
              <a:t>hronić ekonomiczny i prawny interes Uczelni.</a:t>
            </a:r>
          </a:p>
          <a:p>
            <a:r>
              <a:rPr lang="pl-PL" sz="3000" dirty="0" smtClean="0"/>
              <a:t>Odpowiadać na potrzeby przedsiębiorców.</a:t>
            </a:r>
          </a:p>
          <a:p>
            <a:r>
              <a:rPr lang="pl-PL" sz="3000" dirty="0" smtClean="0"/>
              <a:t>Być maksymalnie odbiurokratyzowany i przyjazny dla wszystkich uczestników.</a:t>
            </a:r>
          </a:p>
          <a:p>
            <a:r>
              <a:rPr lang="pl-PL" sz="3000" dirty="0" smtClean="0"/>
              <a:t>Mieć zapewnione stabilne finansowanie – przynajmniej przez pierwsze lata działalności.</a:t>
            </a:r>
            <a:endParaRPr lang="pl-PL" sz="3000" dirty="0"/>
          </a:p>
        </p:txBody>
      </p:sp>
    </p:spTree>
    <p:extLst>
      <p:ext uri="{BB962C8B-B14F-4D97-AF65-F5344CB8AC3E}">
        <p14:creationId xmlns:p14="http://schemas.microsoft.com/office/powerpoint/2010/main" val="1598467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lvl="0" algn="l"/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>Harmonogram </a:t>
            </a:r>
            <a:r>
              <a:rPr lang="pl-PL" sz="3600" b="1" dirty="0">
                <a:solidFill>
                  <a:schemeClr val="tx2">
                    <a:lumMod val="50000"/>
                  </a:schemeClr>
                </a:solidFill>
              </a:rPr>
              <a:t>projektu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3000" b="1" dirty="0" smtClean="0">
                <a:solidFill>
                  <a:schemeClr val="tx2"/>
                </a:solidFill>
              </a:rPr>
              <a:t>2010-13: </a:t>
            </a:r>
            <a:r>
              <a:rPr lang="pl-PL" sz="3000" dirty="0" smtClean="0"/>
              <a:t>wizyty studyjne w najlepszych ośrodkach w Europie (</a:t>
            </a:r>
            <a:r>
              <a:rPr lang="en-US" sz="3000" dirty="0"/>
              <a:t>Oxford, Cambridge, Leuven i in</a:t>
            </a:r>
            <a:r>
              <a:rPr lang="en-US" sz="3000" dirty="0" smtClean="0"/>
              <a:t>.</a:t>
            </a:r>
            <a:r>
              <a:rPr lang="pl-PL" sz="3000" dirty="0" smtClean="0"/>
              <a:t>), badanie potrzeb pracowników naukowych PWr, badanie potrzeb przedsiębiorców, koncepcja systemu i studium wykonalności, inwestycje w kompetencje zespołu.</a:t>
            </a:r>
          </a:p>
          <a:p>
            <a:pPr marL="0" indent="0">
              <a:buNone/>
            </a:pPr>
            <a:endParaRPr lang="pl-PL" sz="1200" dirty="0"/>
          </a:p>
          <a:p>
            <a:pPr marL="0" indent="0">
              <a:buNone/>
            </a:pPr>
            <a:r>
              <a:rPr lang="pl-PL" sz="3000" b="1" dirty="0" smtClean="0">
                <a:solidFill>
                  <a:schemeClr val="tx2"/>
                </a:solidFill>
              </a:rPr>
              <a:t>2013-14: </a:t>
            </a:r>
            <a:r>
              <a:rPr lang="pl-PL" sz="3000" dirty="0" smtClean="0"/>
              <a:t>pilotażowe wdrożenie Systemu.</a:t>
            </a:r>
          </a:p>
          <a:p>
            <a:pPr marL="0" indent="0">
              <a:buNone/>
            </a:pPr>
            <a:endParaRPr lang="pl-PL" sz="1200" dirty="0"/>
          </a:p>
          <a:p>
            <a:pPr marL="0" indent="0">
              <a:buNone/>
            </a:pPr>
            <a:r>
              <a:rPr lang="pl-PL" sz="3000" b="1" dirty="0" smtClean="0">
                <a:solidFill>
                  <a:schemeClr val="tx2"/>
                </a:solidFill>
              </a:rPr>
              <a:t>2014-15: </a:t>
            </a:r>
            <a:r>
              <a:rPr lang="pl-PL" sz="3000" dirty="0" smtClean="0"/>
              <a:t>pełne wdrożenie Systemu (dzięki środkom finansowym z programu </a:t>
            </a:r>
            <a:r>
              <a:rPr lang="pl-PL" sz="3000" dirty="0" err="1" smtClean="0"/>
              <a:t>MNiSW</a:t>
            </a:r>
            <a:r>
              <a:rPr lang="pl-PL" sz="3000" dirty="0" smtClean="0"/>
              <a:t> Inkubator Innowacyjności).</a:t>
            </a:r>
            <a:endParaRPr lang="pl-PL" sz="3000" dirty="0"/>
          </a:p>
        </p:txBody>
      </p:sp>
    </p:spTree>
    <p:extLst>
      <p:ext uri="{BB962C8B-B14F-4D97-AF65-F5344CB8AC3E}">
        <p14:creationId xmlns:p14="http://schemas.microsoft.com/office/powerpoint/2010/main" val="1569028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lvl="0" algn="l"/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>Główne </a:t>
            </a:r>
            <a:r>
              <a:rPr lang="pl-PL" sz="3600" b="1" dirty="0">
                <a:solidFill>
                  <a:schemeClr val="tx2">
                    <a:lumMod val="50000"/>
                  </a:schemeClr>
                </a:solidFill>
              </a:rPr>
              <a:t>wyzwania w realizacji projektu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sz="3000" dirty="0" smtClean="0"/>
              <a:t>Zdobycie finansowania i zapewnienie jego ciągłości (stabilność zatrudnienia i działań).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3000" dirty="0" smtClean="0"/>
              <a:t>Stworzenie kompetentnego zespołu, samodzielnie wykonującego oferty technologiczne, analizy rynku, wyceny, negocjacje itd.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3000" dirty="0" smtClean="0"/>
              <a:t>Przekonywanie naukowców i przedsiębiorców do wzajemnego zrozumienia (początkowe oczekiwania bywają diametralnie różne).</a:t>
            </a:r>
            <a:endParaRPr lang="pl-PL" sz="3000" dirty="0"/>
          </a:p>
        </p:txBody>
      </p:sp>
    </p:spTree>
    <p:extLst>
      <p:ext uri="{BB962C8B-B14F-4D97-AF65-F5344CB8AC3E}">
        <p14:creationId xmlns:p14="http://schemas.microsoft.com/office/powerpoint/2010/main" val="3117711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lvl="0" algn="l"/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>Osiągnięte rezultaty </a:t>
            </a:r>
            <a:r>
              <a:rPr lang="pl-PL" sz="2800" b="1" dirty="0" smtClean="0">
                <a:solidFill>
                  <a:schemeClr val="tx2">
                    <a:lumMod val="50000"/>
                  </a:schemeClr>
                </a:solidFill>
              </a:rPr>
              <a:t>w roku 2014/15</a:t>
            </a:r>
            <a:endParaRPr lang="pl-PL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4525963"/>
          </a:xfrm>
        </p:spPr>
        <p:txBody>
          <a:bodyPr>
            <a:normAutofit/>
          </a:bodyPr>
          <a:lstStyle/>
          <a:p>
            <a:pPr lvl="0" algn="just" eaLnBrk="0" fontAlgn="base" hangingPunct="0">
              <a:spcAft>
                <a:spcPct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ü"/>
            </a:pPr>
            <a:r>
              <a:rPr lang="pl-PL" sz="2400" dirty="0">
                <a:solidFill>
                  <a:prstClr val="black"/>
                </a:solidFill>
                <a:latin typeface="Calibri" panose="020F0502020204030204" pitchFamily="34" charset="0"/>
              </a:rPr>
              <a:t>Wstępnie oceniliśmy </a:t>
            </a:r>
            <a:r>
              <a:rPr lang="pl-PL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ok. </a:t>
            </a:r>
            <a:r>
              <a:rPr lang="pl-PL" sz="24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200 projektów </a:t>
            </a:r>
            <a:r>
              <a:rPr lang="pl-PL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badawczych </a:t>
            </a:r>
            <a:r>
              <a:rPr lang="pl-PL" sz="2400" dirty="0">
                <a:solidFill>
                  <a:prstClr val="black"/>
                </a:solidFill>
                <a:latin typeface="Calibri" panose="020F0502020204030204" pitchFamily="34" charset="0"/>
              </a:rPr>
              <a:t>i wyselekcjonowaliśmy </a:t>
            </a:r>
            <a:r>
              <a:rPr lang="pl-PL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ponad </a:t>
            </a:r>
            <a:r>
              <a:rPr lang="pl-PL" sz="24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150 </a:t>
            </a:r>
            <a:r>
              <a:rPr lang="pl-PL" sz="2400" b="1" dirty="0">
                <a:solidFill>
                  <a:prstClr val="black"/>
                </a:solidFill>
                <a:latin typeface="Calibri" panose="020F0502020204030204" pitchFamily="34" charset="0"/>
              </a:rPr>
              <a:t>rezultatów </a:t>
            </a:r>
            <a:r>
              <a:rPr lang="pl-PL" sz="2400" dirty="0">
                <a:solidFill>
                  <a:prstClr val="black"/>
                </a:solidFill>
                <a:latin typeface="Calibri" panose="020F0502020204030204" pitchFamily="34" charset="0"/>
              </a:rPr>
              <a:t>badawczych.</a:t>
            </a:r>
          </a:p>
          <a:p>
            <a:pPr lvl="0" algn="just" eaLnBrk="0" fontAlgn="base" hangingPunct="0">
              <a:spcAft>
                <a:spcPct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ü"/>
            </a:pPr>
            <a:r>
              <a:rPr lang="pl-PL" sz="2400" dirty="0">
                <a:solidFill>
                  <a:prstClr val="black"/>
                </a:solidFill>
                <a:latin typeface="Calibri" panose="020F0502020204030204" pitchFamily="34" charset="0"/>
              </a:rPr>
              <a:t>Opracowaliśmy analizy potencjału komercyjnego i oferty technologiczne dla ponad </a:t>
            </a:r>
            <a:r>
              <a:rPr lang="pl-PL" sz="2400" b="1" dirty="0">
                <a:solidFill>
                  <a:prstClr val="black"/>
                </a:solidFill>
                <a:latin typeface="Calibri" panose="020F0502020204030204" pitchFamily="34" charset="0"/>
              </a:rPr>
              <a:t>120 rezultatów </a:t>
            </a:r>
            <a:r>
              <a:rPr lang="pl-PL" sz="2400" dirty="0">
                <a:solidFill>
                  <a:prstClr val="black"/>
                </a:solidFill>
                <a:latin typeface="Calibri" panose="020F0502020204030204" pitchFamily="34" charset="0"/>
              </a:rPr>
              <a:t>badawczych.</a:t>
            </a:r>
          </a:p>
          <a:p>
            <a:pPr lvl="0" algn="just" eaLnBrk="0" fontAlgn="base" hangingPunct="0">
              <a:spcAft>
                <a:spcPct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ü"/>
            </a:pPr>
            <a:r>
              <a:rPr lang="pl-PL" sz="2400" dirty="0">
                <a:solidFill>
                  <a:prstClr val="black"/>
                </a:solidFill>
                <a:latin typeface="Calibri" panose="020F0502020204030204" pitchFamily="34" charset="0"/>
              </a:rPr>
              <a:t>Promowaliśmy technologie Politechniki Wrocławskiej na                          </a:t>
            </a:r>
            <a:r>
              <a:rPr lang="pl-PL" sz="2400" b="1" dirty="0">
                <a:solidFill>
                  <a:prstClr val="black"/>
                </a:solidFill>
                <a:latin typeface="Calibri" panose="020F0502020204030204" pitchFamily="34" charset="0"/>
              </a:rPr>
              <a:t>9 imprezach targowych </a:t>
            </a:r>
            <a:r>
              <a:rPr lang="pl-PL" sz="2400" dirty="0">
                <a:solidFill>
                  <a:prstClr val="black"/>
                </a:solidFill>
                <a:latin typeface="Calibri" panose="020F0502020204030204" pitchFamily="34" charset="0"/>
              </a:rPr>
              <a:t>- krajowych i międzynarodowych.</a:t>
            </a:r>
          </a:p>
          <a:p>
            <a:pPr lvl="0" algn="just" eaLnBrk="0" fontAlgn="base" hangingPunct="0">
              <a:spcAft>
                <a:spcPct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ü"/>
            </a:pPr>
            <a:r>
              <a:rPr lang="pl-PL" sz="2400" dirty="0">
                <a:solidFill>
                  <a:prstClr val="black"/>
                </a:solidFill>
                <a:latin typeface="Calibri" panose="020F0502020204030204" pitchFamily="34" charset="0"/>
              </a:rPr>
              <a:t>Prowadziliśmy negocjacje z </a:t>
            </a:r>
            <a:r>
              <a:rPr lang="pl-PL" sz="2400" b="1" dirty="0">
                <a:solidFill>
                  <a:prstClr val="black"/>
                </a:solidFill>
                <a:latin typeface="Calibri" panose="020F0502020204030204" pitchFamily="34" charset="0"/>
              </a:rPr>
              <a:t>kilkudziesięcioma przedsiębiorstwami</a:t>
            </a:r>
            <a:r>
              <a:rPr lang="pl-PL" sz="2400" dirty="0">
                <a:solidFill>
                  <a:prstClr val="black"/>
                </a:solidFill>
                <a:latin typeface="Calibri" panose="020F0502020204030204" pitchFamily="34" charset="0"/>
              </a:rPr>
              <a:t>.</a:t>
            </a:r>
          </a:p>
          <a:p>
            <a:pPr lvl="0" algn="just" eaLnBrk="0" fontAlgn="base" hangingPunct="0">
              <a:spcAft>
                <a:spcPct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ü"/>
            </a:pPr>
            <a:r>
              <a:rPr lang="pl-PL" sz="2400" dirty="0">
                <a:solidFill>
                  <a:prstClr val="black"/>
                </a:solidFill>
                <a:latin typeface="Calibri" panose="020F0502020204030204" pitchFamily="34" charset="0"/>
              </a:rPr>
              <a:t>Skomercjalizowaliśmy </a:t>
            </a:r>
            <a:r>
              <a:rPr lang="pl-PL" sz="2400" b="1" dirty="0">
                <a:solidFill>
                  <a:prstClr val="black"/>
                </a:solidFill>
                <a:latin typeface="Calibri" panose="020F0502020204030204" pitchFamily="34" charset="0"/>
              </a:rPr>
              <a:t>12 rezultatów </a:t>
            </a:r>
            <a:r>
              <a:rPr lang="pl-PL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badawczych za ponad 2,6 mln zł.</a:t>
            </a:r>
            <a:endParaRPr lang="pl-PL" sz="24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lvl="0" algn="just" eaLnBrk="0" fontAlgn="base" hangingPunct="0">
              <a:spcAft>
                <a:spcPct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ü"/>
            </a:pPr>
            <a:r>
              <a:rPr lang="pl-PL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Uruchomiliśmy </a:t>
            </a:r>
            <a:r>
              <a:rPr lang="pl-PL" sz="2400" dirty="0">
                <a:solidFill>
                  <a:prstClr val="black"/>
                </a:solidFill>
                <a:latin typeface="Calibri" panose="020F0502020204030204" pitchFamily="34" charset="0"/>
              </a:rPr>
              <a:t>portal </a:t>
            </a:r>
            <a:r>
              <a:rPr lang="pl-PL" sz="2400" dirty="0">
                <a:solidFill>
                  <a:prstClr val="black"/>
                </a:solidFill>
                <a:latin typeface="Calibri" panose="020F0502020204030204" pitchFamily="34" charset="0"/>
                <a:hlinkClick r:id="rId2"/>
              </a:rPr>
              <a:t>www.komercjalizacja.pwr.edu.pl</a:t>
            </a:r>
            <a:r>
              <a:rPr lang="pl-PL" sz="240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7311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lvl="0" algn="l"/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>Osiągnięte </a:t>
            </a:r>
            <a:r>
              <a:rPr lang="pl-PL" sz="3600" b="1" dirty="0">
                <a:solidFill>
                  <a:schemeClr val="tx2">
                    <a:lumMod val="50000"/>
                  </a:schemeClr>
                </a:solidFill>
              </a:rPr>
              <a:t>rezultaty </a:t>
            </a:r>
            <a:r>
              <a:rPr lang="pl-PL" sz="2800" b="1" dirty="0">
                <a:solidFill>
                  <a:srgbClr val="1F497D">
                    <a:lumMod val="50000"/>
                  </a:srgbClr>
                </a:solidFill>
              </a:rPr>
              <a:t>w roku 2014/15</a:t>
            </a:r>
            <a:endParaRPr lang="pl-PL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412" y="980728"/>
            <a:ext cx="9111588" cy="496855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sz="2700" dirty="0" smtClean="0">
                <a:solidFill>
                  <a:schemeClr val="tx2"/>
                </a:solidFill>
              </a:rPr>
              <a:t>Wprowadzono szereg </a:t>
            </a:r>
            <a:r>
              <a:rPr lang="pl-PL" sz="2700" b="1" dirty="0" smtClean="0">
                <a:solidFill>
                  <a:schemeClr val="tx2"/>
                </a:solidFill>
              </a:rPr>
              <a:t>usprawnień organizacyjnych</a:t>
            </a:r>
            <a:r>
              <a:rPr lang="pl-PL" sz="2700" dirty="0" smtClean="0">
                <a:solidFill>
                  <a:schemeClr val="tx2"/>
                </a:solidFill>
              </a:rPr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700" dirty="0" smtClean="0"/>
              <a:t>instrukcję </a:t>
            </a:r>
            <a:r>
              <a:rPr lang="pl-PL" sz="2700" dirty="0"/>
              <a:t>wewnętrzną pn. „Podstawowe zasady przygotowania rezultatów badawczych do </a:t>
            </a:r>
            <a:r>
              <a:rPr lang="pl-PL" sz="2700" dirty="0" smtClean="0"/>
              <a:t>komercjalizacji”.</a:t>
            </a:r>
            <a:endParaRPr lang="pl-PL" sz="2700" dirty="0"/>
          </a:p>
          <a:p>
            <a:pPr>
              <a:buFont typeface="Wingdings" panose="05000000000000000000" pitchFamily="2" charset="2"/>
              <a:buChar char="ü"/>
            </a:pPr>
            <a:r>
              <a:rPr lang="pl-PL" sz="2700" dirty="0" smtClean="0"/>
              <a:t>instrukcję </a:t>
            </a:r>
            <a:r>
              <a:rPr lang="pl-PL" sz="2700" dirty="0"/>
              <a:t>wewnętrzną pn. „Warunki finansowe umów licencyjnych – modelowa ścieżka postępowania”.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700" dirty="0" smtClean="0"/>
              <a:t>instrukcję </a:t>
            </a:r>
            <a:r>
              <a:rPr lang="pl-PL" sz="2700" dirty="0"/>
              <a:t>wewnętrzną pn. „Zalecenia dla Kierowników projektów badawczych planowanych do realizacji w PWr pod kątem przyszłej komercjalizacji wytworzonych rezultatów”.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700" dirty="0" smtClean="0"/>
              <a:t>procedurę </a:t>
            </a:r>
            <a:r>
              <a:rPr lang="pl-PL" sz="2700" dirty="0"/>
              <a:t>zgłaszania przez naukowców </a:t>
            </a:r>
            <a:r>
              <a:rPr lang="pl-PL" sz="2700" dirty="0" smtClean="0"/>
              <a:t>wyników </a:t>
            </a:r>
            <a:r>
              <a:rPr lang="pl-PL" sz="2700" dirty="0"/>
              <a:t>badawczych, zgodną ze znowelizowaną w 2014 roku ustawą o szkolnictwie wyższym.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700" dirty="0" smtClean="0"/>
              <a:t>ulepszone </a:t>
            </a:r>
            <a:r>
              <a:rPr lang="pl-PL" sz="2700" dirty="0"/>
              <a:t>projekty umów związanych z komercjalizacją</a:t>
            </a:r>
            <a:r>
              <a:rPr lang="pl-PL" sz="2700" dirty="0" smtClean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700" dirty="0" smtClean="0"/>
              <a:t>Jednocześnie Kierownictwo PWr:</a:t>
            </a:r>
          </a:p>
          <a:p>
            <a:pPr lvl="1"/>
            <a:r>
              <a:rPr lang="pl-PL" sz="2400" dirty="0" smtClean="0"/>
              <a:t>Powołało </a:t>
            </a:r>
            <a:r>
              <a:rPr lang="pl-PL" sz="2400" dirty="0"/>
              <a:t>Uczelnianą Komisję ds. Transferu </a:t>
            </a:r>
            <a:r>
              <a:rPr lang="pl-PL" sz="2400" dirty="0" smtClean="0"/>
              <a:t>Technologii (opiniowanie),</a:t>
            </a:r>
          </a:p>
          <a:p>
            <a:pPr lvl="1"/>
            <a:r>
              <a:rPr lang="pl-PL" sz="2400" dirty="0" smtClean="0"/>
              <a:t>Wprowadziło znowelizowane regulaminy: zarządzania </a:t>
            </a:r>
            <a:r>
              <a:rPr lang="pl-PL" sz="2400" dirty="0"/>
              <a:t>własnością </a:t>
            </a:r>
            <a:r>
              <a:rPr lang="pl-PL" sz="2400" dirty="0" smtClean="0"/>
              <a:t>intelektualną; korzystania </a:t>
            </a:r>
            <a:r>
              <a:rPr lang="pl-PL" sz="2400" dirty="0"/>
              <a:t>z infrastruktury badawczej</a:t>
            </a:r>
            <a:r>
              <a:rPr lang="pl-PL" sz="2400" dirty="0" smtClean="0"/>
              <a:t>.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5758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600</Words>
  <Application>Microsoft Office PowerPoint</Application>
  <PresentationFormat>On-screen Show (4:3)</PresentationFormat>
  <Paragraphs>60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Arial Black</vt:lpstr>
      <vt:lpstr>Calibri</vt:lpstr>
      <vt:lpstr>Wingdings</vt:lpstr>
      <vt:lpstr>Motyw pakietu Office</vt:lpstr>
      <vt:lpstr>PowerPoint Presentation</vt:lpstr>
      <vt:lpstr>Komercjalizacja wyników badań naukowych  przez Wrocławskie Centrum Transferu Technologii Politechniki Wrocławskiej</vt:lpstr>
      <vt:lpstr>Diagnoza – stan przed realizacją projektu</vt:lpstr>
      <vt:lpstr>Założenia projektu</vt:lpstr>
      <vt:lpstr>Założenia dotyczące potrzeb interesariuszy</vt:lpstr>
      <vt:lpstr>Harmonogram projektu</vt:lpstr>
      <vt:lpstr>Główne wyzwania w realizacji projektu</vt:lpstr>
      <vt:lpstr>Osiągnięte rezultaty w roku 2014/15</vt:lpstr>
      <vt:lpstr>Osiągnięte rezultaty w roku 2014/15</vt:lpstr>
      <vt:lpstr>Podpowiedzi dla innych uczelni</vt:lpstr>
      <vt:lpstr>Podsumowanie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kopfer</dc:creator>
  <cp:lastModifiedBy>Luterek, Mariusz</cp:lastModifiedBy>
  <cp:revision>41</cp:revision>
  <cp:lastPrinted>2015-11-06T12:01:21Z</cp:lastPrinted>
  <dcterms:created xsi:type="dcterms:W3CDTF">2015-11-03T21:26:23Z</dcterms:created>
  <dcterms:modified xsi:type="dcterms:W3CDTF">2015-11-16T12:01:56Z</dcterms:modified>
</cp:coreProperties>
</file>