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2" r:id="rId5"/>
    <p:sldId id="263" r:id="rId6"/>
    <p:sldId id="265" r:id="rId7"/>
    <p:sldId id="266" r:id="rId8"/>
    <p:sldId id="267" r:id="rId9"/>
    <p:sldId id="270" r:id="rId10"/>
    <p:sldId id="268" r:id="rId11"/>
    <p:sldId id="269" r:id="rId12"/>
    <p:sldId id="260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1" autoAdjust="0"/>
    <p:restoredTop sz="9466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576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3036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2424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5111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8242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39" y="2984971"/>
            <a:ext cx="7163073" cy="137295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31639" y="1484784"/>
            <a:ext cx="7163073" cy="151216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89570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8860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2458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8054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6817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8503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511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4F99D-820E-4DCB-BF36-2334C384264C}" type="datetimeFigureOut">
              <a:rPr lang="pl-PL" smtClean="0"/>
              <a:t>2015-11-18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4987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852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pPr lvl="0"/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Podpowiedzi </a:t>
            </a:r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dla innych uczelni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764704"/>
            <a:ext cx="8964488" cy="510202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pl-PL" b="1" dirty="0" smtClean="0">
                <a:solidFill>
                  <a:srgbClr val="C00000"/>
                </a:solidFill>
              </a:rPr>
              <a:t>Podejmujcie odważne decyzje!</a:t>
            </a:r>
          </a:p>
          <a:p>
            <a:pPr marL="0" indent="0" algn="ctr">
              <a:buNone/>
            </a:pPr>
            <a:endParaRPr lang="pl-PL" sz="1500" b="1" dirty="0" smtClean="0"/>
          </a:p>
          <a:p>
            <a:r>
              <a:rPr lang="pl-PL" sz="2900" dirty="0" smtClean="0"/>
              <a:t>Aktywny udział uczelni w rozwoju regionu</a:t>
            </a:r>
          </a:p>
          <a:p>
            <a:r>
              <a:rPr lang="pl-PL" sz="2900" dirty="0" smtClean="0"/>
              <a:t>Tworzenie oferty kształcenia wychodzącej naprzeciw zapotrzebowaniu w regionie i kraju</a:t>
            </a:r>
          </a:p>
          <a:p>
            <a:r>
              <a:rPr lang="pl-PL" sz="2900" dirty="0" smtClean="0"/>
              <a:t>Postawienie na wysoką kulturę jakości kształcenia</a:t>
            </a:r>
          </a:p>
          <a:p>
            <a:r>
              <a:rPr lang="pl-PL" sz="2900" dirty="0" smtClean="0"/>
              <a:t>Postawienie na wysoką jakość badań naukowych</a:t>
            </a:r>
          </a:p>
          <a:p>
            <a:r>
              <a:rPr lang="pl-PL" sz="2900" dirty="0" smtClean="0"/>
              <a:t>Wprowadzenie systemu motywującego w odniesieniu do projakościowego finansowania uczelni</a:t>
            </a:r>
          </a:p>
          <a:p>
            <a:r>
              <a:rPr lang="pl-PL" sz="2900" dirty="0" smtClean="0"/>
              <a:t>Postawienie na skonkretyzowany program badawczy, dobrze powiązany ze specjalnością naukową uczelni z uwzględnieniem umiędzynarodowienia</a:t>
            </a:r>
          </a:p>
          <a:p>
            <a:r>
              <a:rPr lang="pl-PL" sz="2900" dirty="0" smtClean="0"/>
              <a:t>Restrukturyzacja uczelni w nawiązaniu do programu edukacyjno-badawczego</a:t>
            </a:r>
          </a:p>
        </p:txBody>
      </p:sp>
    </p:spTree>
    <p:extLst>
      <p:ext uri="{BB962C8B-B14F-4D97-AF65-F5344CB8AC3E}">
        <p14:creationId xmlns:p14="http://schemas.microsoft.com/office/powerpoint/2010/main" val="1724859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pPr lvl="0"/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Podsumowanie</a:t>
            </a:r>
            <a:endParaRPr lang="pl-PL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93551" y="764704"/>
            <a:ext cx="8229600" cy="47419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600" dirty="0" smtClean="0"/>
              <a:t>Uniwersytet Warmińsko-Mazurski w Olsztynie uzyskał tytuł Inwestycji 25-lecia na Warmii i Mazurach</a:t>
            </a:r>
            <a:r>
              <a:rPr lang="pl-PL" sz="2800" dirty="0" smtClean="0"/>
              <a:t>.</a:t>
            </a:r>
            <a:endParaRPr lang="pl-PL" sz="2800" dirty="0"/>
          </a:p>
        </p:txBody>
      </p:sp>
      <p:pic>
        <p:nvPicPr>
          <p:cNvPr id="4" name="Picture 7" descr="DSC_48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808" y="1743672"/>
            <a:ext cx="5982528" cy="3989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2699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3932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755576" y="4005064"/>
            <a:ext cx="7776864" cy="1372953"/>
          </a:xfrm>
        </p:spPr>
        <p:txBody>
          <a:bodyPr>
            <a:normAutofit fontScale="90000"/>
          </a:bodyPr>
          <a:lstStyle/>
          <a:p>
            <a:r>
              <a:rPr lang="pl-PL" i="1" dirty="0" smtClean="0"/>
              <a:t>Uwm przyszłością warmii</a:t>
            </a:r>
            <a:r>
              <a:rPr lang="pl-PL" i="1" dirty="0"/>
              <a:t> </a:t>
            </a:r>
            <a:r>
              <a:rPr lang="pl-PL" i="1" dirty="0" smtClean="0"/>
              <a:t>i Mazur</a:t>
            </a:r>
            <a:r>
              <a:rPr lang="pl-PL" b="0" i="1" dirty="0" smtClean="0"/>
              <a:t/>
            </a:r>
            <a:br>
              <a:rPr lang="pl-PL" b="0" i="1" dirty="0" smtClean="0"/>
            </a:br>
            <a:r>
              <a:rPr lang="pl-PL" b="0" i="1" dirty="0" smtClean="0"/>
              <a:t>„</a:t>
            </a:r>
            <a:r>
              <a:rPr lang="pl-PL" sz="3100" b="0" i="1" dirty="0" smtClean="0"/>
              <a:t>Non </a:t>
            </a:r>
            <a:r>
              <a:rPr lang="pl-PL" sz="3100" b="0" i="1" dirty="0"/>
              <a:t>progredi est </a:t>
            </a:r>
            <a:r>
              <a:rPr lang="pl-PL" sz="3100" b="0" i="1" dirty="0" smtClean="0"/>
              <a:t>regredi”</a:t>
            </a:r>
            <a:endParaRPr lang="pl-PL" sz="31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Imię i nazwisko prelegenta</a:t>
            </a:r>
            <a:endParaRPr lang="pl-PL" dirty="0"/>
          </a:p>
        </p:txBody>
      </p:sp>
      <p:pic>
        <p:nvPicPr>
          <p:cNvPr id="6" name="Picture 7" descr="Obraz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36712"/>
            <a:ext cx="5225596" cy="3098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8345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Diagnoza – stan w punkcie wyjścia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600200"/>
            <a:ext cx="9036496" cy="4525963"/>
          </a:xfrm>
        </p:spPr>
        <p:txBody>
          <a:bodyPr/>
          <a:lstStyle/>
          <a:p>
            <a:r>
              <a:rPr lang="pl-PL" sz="2900" dirty="0" smtClean="0"/>
              <a:t>Zła kondycja finansowa Uniwersytetu – wysokie zadłużenie</a:t>
            </a:r>
          </a:p>
          <a:p>
            <a:r>
              <a:rPr lang="pl-PL" sz="2900" dirty="0" smtClean="0"/>
              <a:t>Brak kompleksowego programu rozwoju uczelni</a:t>
            </a:r>
          </a:p>
          <a:p>
            <a:r>
              <a:rPr lang="pl-PL" sz="2900" dirty="0" smtClean="0"/>
              <a:t>Brak regulacji motywujących pracowników do efektywniejszej pracy</a:t>
            </a:r>
          </a:p>
          <a:p>
            <a:pPr lvl="0"/>
            <a:r>
              <a:rPr lang="pl-PL" sz="2900" dirty="0" smtClean="0"/>
              <a:t>Brak odpowiedniej infrastruktury dla wydziałów: Prawa i Administracji oraz Nauk Społecznych</a:t>
            </a:r>
          </a:p>
          <a:p>
            <a:pPr lvl="0"/>
            <a:r>
              <a:rPr lang="pl-PL" sz="2900" dirty="0" smtClean="0"/>
              <a:t>Brak dobrego umiędzynarodowienia uczelni</a:t>
            </a:r>
          </a:p>
          <a:p>
            <a:pPr lvl="0"/>
            <a:endParaRPr lang="pl-PL" dirty="0" smtClean="0"/>
          </a:p>
          <a:p>
            <a:pPr lvl="0"/>
            <a:endParaRPr lang="pl-PL" dirty="0" smtClean="0"/>
          </a:p>
          <a:p>
            <a:pPr lvl="0"/>
            <a:endParaRPr lang="pl-PL" dirty="0" smtClean="0"/>
          </a:p>
          <a:p>
            <a:pPr lvl="0"/>
            <a:endParaRPr lang="pl-PL" dirty="0"/>
          </a:p>
          <a:p>
            <a:pPr marL="0" indent="0">
              <a:buNone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185955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Założenia </a:t>
            </a:r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podejmowanych </a:t>
            </a:r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działań</a:t>
            </a:r>
            <a:b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Opracowania i rozwiązania</a:t>
            </a:r>
            <a:endParaRPr lang="pl-PL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824536"/>
          </a:xfrm>
        </p:spPr>
        <p:txBody>
          <a:bodyPr>
            <a:normAutofit/>
          </a:bodyPr>
          <a:lstStyle/>
          <a:p>
            <a:r>
              <a:rPr lang="pl-PL" sz="2900" dirty="0"/>
              <a:t>Program Rozwoju UWM </a:t>
            </a:r>
            <a:r>
              <a:rPr lang="pl-PL" sz="2900" dirty="0" smtClean="0"/>
              <a:t>na lata 2012-20</a:t>
            </a:r>
          </a:p>
          <a:p>
            <a:r>
              <a:rPr lang="pl-PL" sz="2900" dirty="0" smtClean="0"/>
              <a:t>Autorska koncepcja „Green University”</a:t>
            </a:r>
          </a:p>
          <a:p>
            <a:r>
              <a:rPr lang="pl-PL" sz="2900" dirty="0" smtClean="0"/>
              <a:t>Program </a:t>
            </a:r>
            <a:r>
              <a:rPr lang="pl-PL" sz="2900" dirty="0"/>
              <a:t>oddłużania </a:t>
            </a:r>
            <a:r>
              <a:rPr lang="pl-PL" sz="2900" dirty="0" smtClean="0"/>
              <a:t>uczelni</a:t>
            </a:r>
            <a:endParaRPr lang="pl-PL" sz="2900" dirty="0"/>
          </a:p>
          <a:p>
            <a:r>
              <a:rPr lang="pl-PL" sz="2900" dirty="0" smtClean="0"/>
              <a:t>Zwiększenie ilości </a:t>
            </a:r>
            <a:r>
              <a:rPr lang="pl-PL" sz="2900" dirty="0"/>
              <a:t>uprawnień </a:t>
            </a:r>
            <a:r>
              <a:rPr lang="pl-PL" sz="2900" dirty="0" smtClean="0"/>
              <a:t>akademickich</a:t>
            </a:r>
            <a:endParaRPr lang="pl-PL" sz="2900" dirty="0"/>
          </a:p>
          <a:p>
            <a:r>
              <a:rPr lang="pl-PL" sz="2900" dirty="0" smtClean="0"/>
              <a:t>Program ścisłej współpracy z samorządami Warmii </a:t>
            </a:r>
            <a:br>
              <a:rPr lang="pl-PL" sz="2900" dirty="0" smtClean="0"/>
            </a:br>
            <a:r>
              <a:rPr lang="pl-PL" sz="2900" dirty="0" smtClean="0"/>
              <a:t>i Mazur oraz Olsztynem.</a:t>
            </a:r>
            <a:endParaRPr lang="pl-PL" sz="2900" dirty="0"/>
          </a:p>
          <a:p>
            <a:r>
              <a:rPr lang="pl-PL" sz="2900" dirty="0" smtClean="0"/>
              <a:t>Opracowanie koncepcji wykorzystania środków europejskich w nowej perspektywie finansowej 2014-2020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56901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 fontScale="90000"/>
          </a:bodyPr>
          <a:lstStyle/>
          <a:p>
            <a:pPr lvl="0"/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Założenia </a:t>
            </a:r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dotyczące potrzeb </a:t>
            </a:r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                     różnych </a:t>
            </a:r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grup </a:t>
            </a:r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interesariuszy, </a:t>
            </a:r>
            <a:r>
              <a:rPr lang="pl-PL" sz="3600" i="1" dirty="0" smtClean="0">
                <a:solidFill>
                  <a:schemeClr val="tx2">
                    <a:lumMod val="50000"/>
                  </a:schemeClr>
                </a:solidFill>
              </a:rPr>
              <a:t>c.d.</a:t>
            </a:r>
            <a:endParaRPr lang="pl-PL" sz="36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496" y="1268760"/>
            <a:ext cx="9108504" cy="4680520"/>
          </a:xfrm>
        </p:spPr>
        <p:txBody>
          <a:bodyPr>
            <a:normAutofit fontScale="92500" lnSpcReduction="20000"/>
          </a:bodyPr>
          <a:lstStyle/>
          <a:p>
            <a:r>
              <a:rPr lang="pl-PL" sz="3100" dirty="0" smtClean="0"/>
              <a:t>Dalsza poprawa infrastruktury kampusu (nowe obiekty np. gastronomia, budowa siedzib wydziałów WNS, </a:t>
            </a:r>
            <a:r>
              <a:rPr lang="pl-PL" sz="3100" dirty="0" err="1" smtClean="0"/>
              <a:t>WPiA</a:t>
            </a:r>
            <a:r>
              <a:rPr lang="pl-PL" sz="3100" dirty="0" smtClean="0"/>
              <a:t>, Ogrodu Botanicznego i Centrum Przyrodoleczniczego, modernizacja obiektów sportowych kampusu oraz trasy rowerowe „Green </a:t>
            </a:r>
            <a:r>
              <a:rPr lang="pl-PL" sz="3100" dirty="0" err="1" smtClean="0"/>
              <a:t>Velo</a:t>
            </a:r>
            <a:r>
              <a:rPr lang="pl-PL" sz="3100" dirty="0" smtClean="0"/>
              <a:t>”)</a:t>
            </a:r>
          </a:p>
          <a:p>
            <a:r>
              <a:rPr lang="pl-PL" sz="3100" dirty="0" smtClean="0"/>
              <a:t>Przystosowanie infrastruktury i kształcenia do potrzeb osób niepełnosprawnych (nagroda „Lodołamacze”)</a:t>
            </a:r>
          </a:p>
          <a:p>
            <a:r>
              <a:rPr lang="pl-PL" sz="3100" dirty="0" smtClean="0"/>
              <a:t>Tworzenie przestrzeni przyjaznej dla rodziców studiujących i pracujących naukowo (tytuł wyróżnienia: „Uczelnia przyjazna rodzicom”)</a:t>
            </a:r>
          </a:p>
          <a:p>
            <a:r>
              <a:rPr lang="pl-PL" sz="3100" dirty="0" smtClean="0"/>
              <a:t>Wspieranie Uniwersytetu Dzieci oraz Uniwersytetów i Akademii Trzeciego Wieku</a:t>
            </a:r>
          </a:p>
          <a:p>
            <a:endParaRPr lang="pl-PL" sz="3100" dirty="0"/>
          </a:p>
        </p:txBody>
      </p:sp>
    </p:spTree>
    <p:extLst>
      <p:ext uri="{BB962C8B-B14F-4D97-AF65-F5344CB8AC3E}">
        <p14:creationId xmlns:p14="http://schemas.microsoft.com/office/powerpoint/2010/main" val="1598467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/>
          </a:bodyPr>
          <a:lstStyle/>
          <a:p>
            <a:pPr lvl="0"/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Główne wyzwania</a:t>
            </a:r>
            <a:endParaRPr lang="pl-PL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4958011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/>
              <a:t>Rozwój kształcenia dla potrzeb otoczenia społeczno-gospodarczego w regionie i kraju</a:t>
            </a:r>
          </a:p>
          <a:p>
            <a:r>
              <a:rPr lang="pl-PL" dirty="0" smtClean="0"/>
              <a:t>Powiązanie UWM z Regionalnym Programem Operacyjnym Warmii i Mazur</a:t>
            </a:r>
          </a:p>
          <a:p>
            <a:r>
              <a:rPr lang="pl-PL" dirty="0" smtClean="0"/>
              <a:t>Postawienie na badania w obszarze nauk o </a:t>
            </a:r>
            <a:r>
              <a:rPr lang="pl-PL" dirty="0"/>
              <a:t>ż</a:t>
            </a:r>
            <a:r>
              <a:rPr lang="pl-PL" dirty="0" smtClean="0"/>
              <a:t>yciu ze szczególnym uwzględnieniem żywności wysokiej jakości</a:t>
            </a:r>
          </a:p>
          <a:p>
            <a:r>
              <a:rPr lang="pl-PL" dirty="0" smtClean="0"/>
              <a:t>Umiędzynarodowienie uniwersytetu</a:t>
            </a:r>
          </a:p>
          <a:p>
            <a:r>
              <a:rPr lang="pl-PL" dirty="0" smtClean="0"/>
              <a:t>Rozwój nauk ścisłych i technicznych, ze szczególnym uwzględnieniem geodezji satelitarnej i budownictwa</a:t>
            </a:r>
          </a:p>
          <a:p>
            <a:r>
              <a:rPr lang="pl-PL" dirty="0" smtClean="0"/>
              <a:t>Dążenie do roli lidera w różnych programach badawczych</a:t>
            </a:r>
          </a:p>
          <a:p>
            <a:endParaRPr lang="pl-PL" dirty="0" smtClean="0"/>
          </a:p>
          <a:p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17711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pPr lvl="0"/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Osiągnięte </a:t>
            </a:r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rezultaty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452596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pl-PL" sz="3700" dirty="0"/>
              <a:t>Dzięki efektywnemu zarządzaniu finansami, wprowadzeniu budżetów wydziałowych, oszczędnej </a:t>
            </a:r>
            <a:r>
              <a:rPr lang="pl-PL" sz="3700" dirty="0" smtClean="0"/>
              <a:t>gospodarce, </a:t>
            </a:r>
            <a:r>
              <a:rPr lang="pl-PL" sz="3700" dirty="0"/>
              <a:t>sprzedaży terenów i </a:t>
            </a:r>
            <a:r>
              <a:rPr lang="pl-PL" sz="3700" dirty="0" smtClean="0"/>
              <a:t>zbędnych obiektów </a:t>
            </a:r>
            <a:r>
              <a:rPr lang="pl-PL" sz="3700" dirty="0"/>
              <a:t>oraz na skutek zmniejszania zużycia energii </a:t>
            </a:r>
            <a:r>
              <a:rPr lang="pl-PL" sz="3700" b="1" dirty="0"/>
              <a:t>UWM</a:t>
            </a:r>
            <a:r>
              <a:rPr lang="pl-PL" sz="3700" dirty="0"/>
              <a:t> </a:t>
            </a:r>
            <a:r>
              <a:rPr lang="pl-PL" sz="3700" b="1" dirty="0"/>
              <a:t>zredukował </a:t>
            </a:r>
            <a:r>
              <a:rPr lang="pl-PL" sz="3700" b="1" dirty="0" smtClean="0"/>
              <a:t>wysokie zadłużenie </a:t>
            </a:r>
            <a:br>
              <a:rPr lang="pl-PL" sz="3700" b="1" dirty="0" smtClean="0"/>
            </a:br>
            <a:r>
              <a:rPr lang="pl-PL" sz="3700" b="1" dirty="0" smtClean="0"/>
              <a:t>z </a:t>
            </a:r>
            <a:r>
              <a:rPr lang="pl-PL" sz="3700" b="1" dirty="0"/>
              <a:t>roku 2012. Rok 2015 </a:t>
            </a:r>
            <a:r>
              <a:rPr lang="pl-PL" sz="3700" b="1" dirty="0" smtClean="0"/>
              <a:t>zakończy się kilkumilionową nadwyżką budżetową. </a:t>
            </a:r>
          </a:p>
          <a:p>
            <a:pPr marL="0" indent="0">
              <a:buNone/>
            </a:pPr>
            <a:endParaRPr lang="pl-PL" sz="3700" b="1" dirty="0"/>
          </a:p>
          <a:p>
            <a:pPr algn="just"/>
            <a:r>
              <a:rPr lang="pl-PL" sz="3700" dirty="0" smtClean="0"/>
              <a:t>Realizacja projektu „</a:t>
            </a:r>
            <a:r>
              <a:rPr lang="pl-PL" sz="3700" b="1" i="1" dirty="0" smtClean="0"/>
              <a:t>Green University</a:t>
            </a:r>
            <a:r>
              <a:rPr lang="pl-PL" sz="3700" b="1" dirty="0" smtClean="0"/>
              <a:t>”, </a:t>
            </a:r>
            <a:r>
              <a:rPr lang="pl-PL" sz="3700" dirty="0"/>
              <a:t>(termomodernizacja </a:t>
            </a:r>
            <a:r>
              <a:rPr lang="pl-PL" sz="3700" dirty="0" smtClean="0"/>
              <a:t>obiektów</a:t>
            </a:r>
            <a:r>
              <a:rPr lang="pl-PL" sz="3700" dirty="0"/>
              <a:t>, oszczędności energetyczne, produkcja zielonej </a:t>
            </a:r>
            <a:r>
              <a:rPr lang="pl-PL" sz="3700" dirty="0" smtClean="0"/>
              <a:t>energii - solary </a:t>
            </a:r>
            <a:r>
              <a:rPr lang="pl-PL" sz="3700" dirty="0"/>
              <a:t>na akademikach, elektrownia wodna w Łęguckim Młynie, </a:t>
            </a:r>
            <a:r>
              <a:rPr lang="pl-PL" sz="3700" dirty="0" smtClean="0"/>
              <a:t>projekt „Green </a:t>
            </a:r>
            <a:r>
              <a:rPr lang="pl-PL" sz="3700" dirty="0" err="1" smtClean="0"/>
              <a:t>Velo</a:t>
            </a:r>
            <a:r>
              <a:rPr lang="pl-PL" sz="3700" dirty="0" smtClean="0"/>
              <a:t>” </a:t>
            </a:r>
            <a:r>
              <a:rPr lang="pl-PL" sz="3700" dirty="0"/>
              <a:t>w kampusie, kształcenie na kierunkach </a:t>
            </a:r>
            <a:r>
              <a:rPr lang="pl-PL" sz="3700" dirty="0" smtClean="0"/>
              <a:t>z </a:t>
            </a:r>
            <a:r>
              <a:rPr lang="pl-PL" sz="3700" dirty="0"/>
              <a:t>odnawialnymi źródłami energii</a:t>
            </a:r>
            <a:r>
              <a:rPr lang="pl-PL" sz="3700" dirty="0" smtClean="0"/>
              <a:t>).</a:t>
            </a:r>
          </a:p>
          <a:p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673119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496" y="0"/>
            <a:ext cx="9001000" cy="908720"/>
          </a:xfrm>
        </p:spPr>
        <p:txBody>
          <a:bodyPr>
            <a:normAutofit/>
          </a:bodyPr>
          <a:lstStyle/>
          <a:p>
            <a:pPr lvl="0"/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Osiągnięte rezultaty, </a:t>
            </a:r>
            <a:r>
              <a:rPr lang="pl-PL" sz="3600" i="1" dirty="0" smtClean="0">
                <a:solidFill>
                  <a:schemeClr val="tx2">
                    <a:lumMod val="50000"/>
                  </a:schemeClr>
                </a:solidFill>
              </a:rPr>
              <a:t>c. d.</a:t>
            </a:r>
            <a:endParaRPr lang="pl-PL" sz="36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496" y="908720"/>
            <a:ext cx="9108504" cy="4896544"/>
          </a:xfrm>
        </p:spPr>
        <p:txBody>
          <a:bodyPr>
            <a:normAutofit fontScale="85000" lnSpcReduction="20000"/>
          </a:bodyPr>
          <a:lstStyle/>
          <a:p>
            <a:r>
              <a:rPr lang="pl-PL" sz="3100" dirty="0" smtClean="0"/>
              <a:t>Dostosowanie oferty kształcenia do potrzeb otoczenia społeczno-gospodarczego w regionie (nowe kierunki m.in.: </a:t>
            </a:r>
            <a:r>
              <a:rPr lang="pl-PL" sz="3100" dirty="0"/>
              <a:t>broker innowacji w przemyśle spożywczym</a:t>
            </a:r>
            <a:r>
              <a:rPr lang="pl-PL" sz="3100" dirty="0" smtClean="0"/>
              <a:t>, turystyka i rekreacja, dziedzictwo kulturowe i przyrodnicze, logopedia, </a:t>
            </a:r>
            <a:r>
              <a:rPr lang="pl-PL" sz="3100" dirty="0"/>
              <a:t>gastronomia i sztuka </a:t>
            </a:r>
            <a:r>
              <a:rPr lang="pl-PL" sz="3100" dirty="0" smtClean="0"/>
              <a:t>kulinarna). </a:t>
            </a:r>
          </a:p>
          <a:p>
            <a:pPr lvl="0"/>
            <a:r>
              <a:rPr lang="pl-PL" sz="3100" dirty="0"/>
              <a:t>Wzrost </a:t>
            </a:r>
            <a:r>
              <a:rPr lang="pl-PL" sz="3100" dirty="0" smtClean="0"/>
              <a:t>uprawnień w ciągu ostatnich 5 lat: doktorskich </a:t>
            </a:r>
            <a:r>
              <a:rPr lang="pl-PL" sz="3100" dirty="0"/>
              <a:t>(z 21 na </a:t>
            </a:r>
            <a:r>
              <a:rPr lang="pl-PL" sz="3100" dirty="0" smtClean="0"/>
              <a:t>25) i </a:t>
            </a:r>
            <a:r>
              <a:rPr lang="pl-PL" sz="3100" dirty="0"/>
              <a:t>habilitacyjnych ( z 13 na </a:t>
            </a:r>
            <a:r>
              <a:rPr lang="pl-PL" sz="3100" dirty="0" smtClean="0"/>
              <a:t>16).</a:t>
            </a:r>
          </a:p>
          <a:p>
            <a:pPr lvl="0"/>
            <a:r>
              <a:rPr lang="pl-PL" sz="3100" dirty="0" smtClean="0"/>
              <a:t>Uzyskanie przez Wydział Medycyny Weterynaryjnej statusu KNOW oraz aprobacji europejskiej w zakresie kształcenia (jako jedyny wydział w Polsce).</a:t>
            </a:r>
          </a:p>
          <a:p>
            <a:pPr lvl="0"/>
            <a:r>
              <a:rPr lang="pl-PL" sz="3100" dirty="0" smtClean="0"/>
              <a:t>W 2015 r. 3 wyróżnienia akredytacyjne.</a:t>
            </a:r>
          </a:p>
          <a:p>
            <a:pPr lvl="0"/>
            <a:r>
              <a:rPr lang="pl-PL" sz="3100" dirty="0" smtClean="0"/>
              <a:t>Utworzenie kierunku lekarskiego – w bieżącym roku </a:t>
            </a:r>
            <a:br>
              <a:rPr lang="pl-PL" sz="3100" dirty="0" smtClean="0"/>
            </a:br>
            <a:r>
              <a:rPr lang="pl-PL" sz="3100" b="1" dirty="0" smtClean="0"/>
              <a:t>I miejsce w Polsce na Lekarskim Egzaminie Końcowym</a:t>
            </a:r>
            <a:endParaRPr lang="pl-PL" sz="3100" b="1" dirty="0"/>
          </a:p>
          <a:p>
            <a:endParaRPr lang="pl-PL" sz="2400" dirty="0" smtClean="0"/>
          </a:p>
        </p:txBody>
      </p:sp>
    </p:spTree>
    <p:extLst>
      <p:ext uri="{BB962C8B-B14F-4D97-AF65-F5344CB8AC3E}">
        <p14:creationId xmlns:p14="http://schemas.microsoft.com/office/powerpoint/2010/main" val="57588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pPr lvl="0"/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Osiągnięte rezultaty, </a:t>
            </a:r>
            <a:r>
              <a:rPr lang="pl-PL" sz="3600" i="1" dirty="0" smtClean="0">
                <a:solidFill>
                  <a:schemeClr val="tx2">
                    <a:lumMod val="50000"/>
                  </a:schemeClr>
                </a:solidFill>
              </a:rPr>
              <a:t>c. d.</a:t>
            </a:r>
            <a:endParaRPr lang="pl-PL" sz="36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268760"/>
            <a:ext cx="9036496" cy="4857403"/>
          </a:xfrm>
        </p:spPr>
        <p:txBody>
          <a:bodyPr>
            <a:normAutofit/>
          </a:bodyPr>
          <a:lstStyle/>
          <a:p>
            <a:r>
              <a:rPr lang="pl-PL" sz="3000" dirty="0" smtClean="0"/>
              <a:t>Dzięki międzywydziałowym zmianom restrukturyzacyjnym Wydział Geodezji, Inżynierii Przestrzennej i Budownictwa uzyskał Kategorię A.</a:t>
            </a:r>
          </a:p>
          <a:p>
            <a:pPr lvl="0"/>
            <a:r>
              <a:rPr lang="pl-PL" sz="3000" dirty="0" smtClean="0"/>
              <a:t>UWM liderem 2 konsorcjów badawczych </a:t>
            </a:r>
            <a:r>
              <a:rPr lang="pl-PL" sz="3000" b="1" dirty="0" smtClean="0"/>
              <a:t>„</a:t>
            </a:r>
            <a:r>
              <a:rPr lang="pl-PL" sz="3000" b="1" dirty="0" err="1" smtClean="0"/>
              <a:t>EnFoodLife</a:t>
            </a:r>
            <a:r>
              <a:rPr lang="pl-PL" sz="3000" b="1" dirty="0" smtClean="0"/>
              <a:t>” i „</a:t>
            </a:r>
            <a:r>
              <a:rPr lang="pl-PL" sz="3000" b="1" dirty="0" err="1" smtClean="0"/>
              <a:t>Polfar</a:t>
            </a:r>
            <a:r>
              <a:rPr lang="pl-PL" sz="3000" b="1" dirty="0" smtClean="0"/>
              <a:t>”.</a:t>
            </a:r>
          </a:p>
          <a:p>
            <a:pPr lvl="0"/>
            <a:r>
              <a:rPr lang="pl-PL" sz="2800" dirty="0" smtClean="0"/>
              <a:t>W </a:t>
            </a:r>
            <a:r>
              <a:rPr lang="pl-PL" sz="2800" dirty="0"/>
              <a:t>ramach RPO złożono 7 wniosków z czego 5 zyskało akceptację samorządu województwa</a:t>
            </a:r>
          </a:p>
        </p:txBody>
      </p:sp>
    </p:spTree>
    <p:extLst>
      <p:ext uri="{BB962C8B-B14F-4D97-AF65-F5344CB8AC3E}">
        <p14:creationId xmlns:p14="http://schemas.microsoft.com/office/powerpoint/2010/main" val="109083180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</TotalTime>
  <Words>478</Words>
  <Application>Microsoft Office PowerPoint</Application>
  <PresentationFormat>On-screen Show (4:3)</PresentationFormat>
  <Paragraphs>59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Motyw pakietu Office</vt:lpstr>
      <vt:lpstr>PowerPoint Presentation</vt:lpstr>
      <vt:lpstr>Uwm przyszłością warmii i Mazur „Non progredi est regredi”</vt:lpstr>
      <vt:lpstr>Diagnoza – stan w punkcie wyjścia</vt:lpstr>
      <vt:lpstr>Założenia podejmowanych działań Opracowania i rozwiązania</vt:lpstr>
      <vt:lpstr>Założenia dotyczące potrzeb                      różnych grup interesariuszy, c.d.</vt:lpstr>
      <vt:lpstr>Główne wyzwania</vt:lpstr>
      <vt:lpstr>Osiągnięte rezultaty</vt:lpstr>
      <vt:lpstr>Osiągnięte rezultaty, c. d.</vt:lpstr>
      <vt:lpstr>Osiągnięte rezultaty, c. d.</vt:lpstr>
      <vt:lpstr>Podpowiedzi dla innych uczelni</vt:lpstr>
      <vt:lpstr>Podsumowanie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kopfer</dc:creator>
  <cp:lastModifiedBy>Luterek, Mariusz</cp:lastModifiedBy>
  <cp:revision>46</cp:revision>
  <dcterms:created xsi:type="dcterms:W3CDTF">2015-11-03T21:26:23Z</dcterms:created>
  <dcterms:modified xsi:type="dcterms:W3CDTF">2015-11-18T09:56:44Z</dcterms:modified>
</cp:coreProperties>
</file>