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61" r:id="rId4"/>
    <p:sldId id="262" r:id="rId5"/>
    <p:sldId id="263" r:id="rId6"/>
    <p:sldId id="265" r:id="rId7"/>
    <p:sldId id="266" r:id="rId8"/>
    <p:sldId id="267" r:id="rId9"/>
    <p:sldId id="270" r:id="rId10"/>
    <p:sldId id="268" r:id="rId11"/>
    <p:sldId id="269" r:id="rId12"/>
    <p:sldId id="260" r:id="rId13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55" autoAdjust="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A8073-6386-4376-ACC0-F70D78B690AF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DCE61-2A57-41FE-A7E0-85585592C1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7722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9EBAA-4609-48E4-BC02-3627EED20B4B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C073D-27D3-4EF7-80B1-6B5C471AE4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497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C073D-27D3-4EF7-80B1-6B5C471AE4AB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3346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57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303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242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511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24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39" y="2984971"/>
            <a:ext cx="7163073" cy="13729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31639" y="1484784"/>
            <a:ext cx="7163073" cy="15121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957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86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245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805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681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850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51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498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852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Podpowiedzi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dla innych uczelni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Należy zdefiniować </a:t>
            </a:r>
            <a:r>
              <a:rPr lang="pl-PL" dirty="0"/>
              <a:t>przedsiębiorstwo </a:t>
            </a:r>
            <a:r>
              <a:rPr lang="pl-PL" dirty="0" smtClean="0"/>
              <a:t>naukowo-dydaktyczne</a:t>
            </a:r>
          </a:p>
          <a:p>
            <a:r>
              <a:rPr lang="pl-PL" dirty="0" smtClean="0"/>
              <a:t>Należy dobrać odpowiednie narzędzia do realizacji misji i celów uczelni</a:t>
            </a:r>
          </a:p>
          <a:p>
            <a:r>
              <a:rPr lang="pl-PL" dirty="0" smtClean="0"/>
              <a:t>Należy konsekwentnie realizować przyjętą strategię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4859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i="1" dirty="0" smtClean="0"/>
              <a:t>Uniwersytet Medyczny w Łodzi stał się dobrze zarządzanym przedsiębiorstwem naukowo</a:t>
            </a:r>
            <a:br>
              <a:rPr lang="pl-PL" i="1" dirty="0" smtClean="0"/>
            </a:br>
            <a:r>
              <a:rPr lang="pl-PL" i="1" dirty="0" smtClean="0"/>
              <a:t>-dydaktycznym, nie gubiąc przy tym sztandarowej misji uczelni wyższej i nie zapominając o tradycji, z której wyrósł.</a:t>
            </a:r>
            <a:endParaRPr lang="pl-PL" i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562507"/>
            <a:ext cx="2458032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211" y="3574637"/>
            <a:ext cx="2401925" cy="17388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771" y="3556558"/>
            <a:ext cx="2432373" cy="17110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269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9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Uniwersytet Medyczny w Łodzi</a:t>
            </a:r>
            <a:br>
              <a:rPr lang="pl-PL" dirty="0" smtClean="0"/>
            </a:br>
            <a:r>
              <a:rPr lang="pl-PL" dirty="0" smtClean="0"/>
              <a:t>- Przedsiębiorstwem Naukowo</a:t>
            </a:r>
            <a:br>
              <a:rPr lang="pl-PL" dirty="0" smtClean="0"/>
            </a:br>
            <a:r>
              <a:rPr lang="pl-PL" dirty="0" smtClean="0"/>
              <a:t>- </a:t>
            </a:r>
            <a:r>
              <a:rPr lang="pl-PL" dirty="0" err="1" smtClean="0"/>
              <a:t>DydaktycznYM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Prof. dr hab. Paweł Górski, Rektor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8345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Uniwersytet Medyczny - wczoraj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22354"/>
            <a:ext cx="8229600" cy="4525963"/>
          </a:xfrm>
        </p:spPr>
        <p:txBody>
          <a:bodyPr>
            <a:normAutofit/>
          </a:bodyPr>
          <a:lstStyle/>
          <a:p>
            <a:r>
              <a:rPr lang="pl-PL" sz="2800" dirty="0" smtClean="0"/>
              <a:t>Brak strategicznego podejścia do zarządzania</a:t>
            </a:r>
            <a:br>
              <a:rPr lang="pl-PL" sz="2800" dirty="0" smtClean="0"/>
            </a:br>
            <a:r>
              <a:rPr lang="pl-PL" sz="2800" dirty="0" smtClean="0"/>
              <a:t>i procesu rozwoju organizacyjnego</a:t>
            </a:r>
          </a:p>
          <a:p>
            <a:r>
              <a:rPr lang="pl-PL" sz="2800" dirty="0" smtClean="0"/>
              <a:t>Niski poziom umiędzynarodowienia</a:t>
            </a:r>
          </a:p>
          <a:p>
            <a:r>
              <a:rPr lang="pl-PL" sz="2800" dirty="0" smtClean="0"/>
              <a:t>Baza kliniczna wymagająca modernizacji</a:t>
            </a:r>
            <a:br>
              <a:rPr lang="pl-PL" sz="2800" dirty="0" smtClean="0"/>
            </a:br>
            <a:r>
              <a:rPr lang="pl-PL" sz="2800" dirty="0" smtClean="0"/>
              <a:t>i konsolidacji</a:t>
            </a:r>
          </a:p>
          <a:p>
            <a:r>
              <a:rPr lang="pl-PL" sz="2800" dirty="0" smtClean="0"/>
              <a:t>Oferta edukacyjna niedostosowana do potrzeb rynku pracy</a:t>
            </a:r>
          </a:p>
          <a:p>
            <a:r>
              <a:rPr lang="pl-PL" sz="2800" dirty="0" smtClean="0"/>
              <a:t>Zaniedbane relacje z otoczeniem zewnętrznym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185955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Uniwersytet Medyczny w Łodzi - dziś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91290"/>
            <a:ext cx="8229600" cy="4525963"/>
          </a:xfrm>
        </p:spPr>
        <p:txBody>
          <a:bodyPr/>
          <a:lstStyle/>
          <a:p>
            <a:r>
              <a:rPr lang="pl-PL" dirty="0" smtClean="0"/>
              <a:t>Rozpoznawalny i atrakcyjny ośrodek naukowo</a:t>
            </a:r>
            <a:br>
              <a:rPr lang="pl-PL" dirty="0" smtClean="0"/>
            </a:br>
            <a:r>
              <a:rPr lang="pl-PL" dirty="0" smtClean="0"/>
              <a:t>-dydaktyczny ukierunkowany na wspieranie</a:t>
            </a:r>
            <a:br>
              <a:rPr lang="pl-PL" dirty="0" smtClean="0"/>
            </a:br>
            <a:r>
              <a:rPr lang="pl-PL" dirty="0" smtClean="0"/>
              <a:t>i rozwój innowacyjnych rozwiązań prozdrowotnych;</a:t>
            </a:r>
          </a:p>
          <a:p>
            <a:r>
              <a:rPr lang="pl-PL" dirty="0" smtClean="0"/>
              <a:t>Sprawnie zarządzana organizacja, która efektywnie wykorzystuje swoje zasoby</a:t>
            </a:r>
          </a:p>
          <a:p>
            <a:r>
              <a:rPr lang="pl-PL" dirty="0" smtClean="0"/>
              <a:t>Uczelnia przyjazna studentom, zapewniająca wysoką jakość kształcenia</a:t>
            </a:r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45690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Poprawa relacji ze strategicznymi interesariuszami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Studenci – polscy i zagraniczni</a:t>
            </a:r>
          </a:p>
          <a:p>
            <a:r>
              <a:rPr lang="pl-PL" dirty="0" smtClean="0"/>
              <a:t>Otoczenie zewnętrzne – jednostki naukowo badawcze z kraju i zagranicy; organizacje pozarządowe, przedsiębiorstwa, jednostki samorządu terytorialnego</a:t>
            </a:r>
          </a:p>
          <a:p>
            <a:r>
              <a:rPr lang="pl-PL" dirty="0" smtClean="0"/>
              <a:t>Szpitale kliniczne</a:t>
            </a:r>
          </a:p>
          <a:p>
            <a:r>
              <a:rPr lang="pl-PL" dirty="0" smtClean="0"/>
              <a:t>Pracownicy</a:t>
            </a:r>
          </a:p>
        </p:txBody>
      </p:sp>
    </p:spTree>
    <p:extLst>
      <p:ext uri="{BB962C8B-B14F-4D97-AF65-F5344CB8AC3E}">
        <p14:creationId xmlns:p14="http://schemas.microsoft.com/office/powerpoint/2010/main" val="159846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99992" y="1054999"/>
            <a:ext cx="4414169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łówne wyzwanie</a:t>
            </a:r>
            <a:b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 -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realizacja Strategii Rozwoju Uniwersytetu Medycznego w Łodzi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565" y="3429000"/>
            <a:ext cx="7325781" cy="3429000"/>
          </a:xfrm>
          <a:prstGeom prst="rect">
            <a:avLst/>
          </a:prstGeom>
        </p:spPr>
      </p:pic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4474602" cy="3788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ole tekstowe 9"/>
          <p:cNvSpPr txBox="1"/>
          <p:nvPr/>
        </p:nvSpPr>
        <p:spPr>
          <a:xfrm>
            <a:off x="179512" y="3717032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2"/>
                </a:solidFill>
              </a:rPr>
              <a:t>STRATEGIA ROZWOJU UNIWERSYTETU MEDYCZNEGO W  ŁODZI 2010-2020</a:t>
            </a:r>
            <a:endParaRPr lang="pl-PL" dirty="0">
              <a:solidFill>
                <a:schemeClr val="tx2"/>
              </a:solidFill>
            </a:endParaRPr>
          </a:p>
        </p:txBody>
      </p:sp>
      <p:cxnSp>
        <p:nvCxnSpPr>
          <p:cNvPr id="18" name="Łącznik prosty 17"/>
          <p:cNvCxnSpPr/>
          <p:nvPr/>
        </p:nvCxnSpPr>
        <p:spPr>
          <a:xfrm>
            <a:off x="164368" y="4640362"/>
            <a:ext cx="21957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 flipV="1">
            <a:off x="179512" y="2996952"/>
            <a:ext cx="0" cy="1643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323526" y="5373216"/>
            <a:ext cx="2232249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smtClean="0">
                <a:solidFill>
                  <a:schemeClr val="tx2"/>
                </a:solidFill>
              </a:rPr>
              <a:t>STRATEGIA ROZWOJU UNIWERSYTETU MEDYCZNEGO 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W ŁODZI 2015-2020</a:t>
            </a:r>
            <a:endParaRPr lang="pl-PL" dirty="0">
              <a:solidFill>
                <a:schemeClr val="tx2"/>
              </a:solidFill>
            </a:endParaRPr>
          </a:p>
        </p:txBody>
      </p:sp>
      <p:cxnSp>
        <p:nvCxnSpPr>
          <p:cNvPr id="24" name="Łącznik prosty 23"/>
          <p:cNvCxnSpPr/>
          <p:nvPr/>
        </p:nvCxnSpPr>
        <p:spPr>
          <a:xfrm>
            <a:off x="323528" y="5373216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>
            <a:off x="323528" y="6669360"/>
            <a:ext cx="33843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7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405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Kształcenie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4608512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Umiędzynarodowienie – wzrost liczby studentów anglojęzycznych: 2012 – 239 os. </a:t>
            </a:r>
            <a:br>
              <a:rPr lang="pl-PL" dirty="0" smtClean="0"/>
            </a:br>
            <a:r>
              <a:rPr lang="pl-PL" dirty="0" smtClean="0"/>
              <a:t>/ 2015 – 550 os.; programy wymiany: </a:t>
            </a:r>
            <a:r>
              <a:rPr lang="pl-PL" i="1" dirty="0" smtClean="0"/>
              <a:t>ERASMUS, Campus </a:t>
            </a:r>
            <a:r>
              <a:rPr lang="pl-PL" i="1" dirty="0" err="1" smtClean="0"/>
              <a:t>Europae</a:t>
            </a:r>
            <a:endParaRPr lang="pl-PL" i="1" dirty="0" smtClean="0"/>
          </a:p>
          <a:p>
            <a:r>
              <a:rPr lang="pl-PL" dirty="0" smtClean="0"/>
              <a:t>Poprawa warunków studiowania – otwarcie nowoczesnego ośrodka edukacyjnego Centrum Dydaktycznego</a:t>
            </a:r>
          </a:p>
          <a:p>
            <a:r>
              <a:rPr lang="pl-PL" dirty="0" smtClean="0"/>
              <a:t>Dostosowanie oferty edukacyjnej do potrzeb rynku pracy i gospodarki opartej na wiedzy </a:t>
            </a:r>
            <a:br>
              <a:rPr lang="pl-PL" dirty="0" smtClean="0"/>
            </a:br>
            <a:r>
              <a:rPr lang="pl-PL" dirty="0" smtClean="0"/>
              <a:t>– </a:t>
            </a:r>
            <a:r>
              <a:rPr lang="pl-PL" i="1" dirty="0" smtClean="0"/>
              <a:t>projekt Operacja Sukces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31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Nauka i działalność B+R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9173" y="1268760"/>
            <a:ext cx="8229600" cy="4525963"/>
          </a:xfrm>
        </p:spPr>
        <p:txBody>
          <a:bodyPr/>
          <a:lstStyle/>
          <a:p>
            <a:r>
              <a:rPr lang="pl-PL" dirty="0" smtClean="0"/>
              <a:t>UM w Łodzi </a:t>
            </a:r>
            <a:r>
              <a:rPr lang="pl-PL" i="1" dirty="0" smtClean="0"/>
              <a:t>ogólnopolskim liderem </a:t>
            </a:r>
            <a:r>
              <a:rPr lang="pl-PL" dirty="0" smtClean="0"/>
              <a:t>publikacji naukowych</a:t>
            </a:r>
          </a:p>
          <a:p>
            <a:r>
              <a:rPr lang="pl-PL" dirty="0" smtClean="0"/>
              <a:t>Udział w międzynarodowych projektach </a:t>
            </a:r>
            <a:br>
              <a:rPr lang="pl-PL" dirty="0" smtClean="0"/>
            </a:br>
            <a:r>
              <a:rPr lang="pl-PL" dirty="0" smtClean="0"/>
              <a:t>i konsorcjach naukowych (</a:t>
            </a:r>
            <a:r>
              <a:rPr lang="pl-PL" i="1" dirty="0" smtClean="0"/>
              <a:t>HARC, EIT </a:t>
            </a:r>
            <a:r>
              <a:rPr lang="pl-PL" i="1" dirty="0" err="1" smtClean="0"/>
              <a:t>Health</a:t>
            </a:r>
            <a:r>
              <a:rPr lang="pl-PL" dirty="0" smtClean="0"/>
              <a:t>)</a:t>
            </a:r>
          </a:p>
          <a:p>
            <a:r>
              <a:rPr lang="pl-PL" dirty="0" smtClean="0"/>
              <a:t>Intensyfikacja współpracy międzynarodowej</a:t>
            </a:r>
            <a:br>
              <a:rPr lang="pl-PL" dirty="0" smtClean="0"/>
            </a:br>
            <a:r>
              <a:rPr lang="pl-PL" dirty="0" smtClean="0"/>
              <a:t>– 160 nowo zawartych umów o współpracy; inicjatywa „</a:t>
            </a:r>
            <a:r>
              <a:rPr lang="pl-PL" dirty="0" err="1" smtClean="0"/>
              <a:t>visiting</a:t>
            </a:r>
            <a:r>
              <a:rPr lang="pl-PL" dirty="0" smtClean="0"/>
              <a:t> </a:t>
            </a:r>
            <a:r>
              <a:rPr lang="pl-PL" dirty="0" err="1" smtClean="0"/>
              <a:t>professors</a:t>
            </a:r>
            <a:r>
              <a:rPr lang="pl-PL" dirty="0" smtClean="0"/>
              <a:t>”</a:t>
            </a:r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5758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Zarządzanie i rozwój organizacyjny</a:t>
            </a:r>
            <a:b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Działalność kliniczna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Konsolidacja bazy klinicznej – otwarcie najnowocześniejszego szpitala w regionie</a:t>
            </a:r>
            <a:br>
              <a:rPr lang="pl-PL" dirty="0" smtClean="0"/>
            </a:br>
            <a:r>
              <a:rPr lang="pl-PL" dirty="0" smtClean="0"/>
              <a:t>– </a:t>
            </a:r>
            <a:r>
              <a:rPr lang="pl-PL" i="1" dirty="0" smtClean="0"/>
              <a:t>Centrum Kliniczno-Dydaktycznego</a:t>
            </a:r>
          </a:p>
          <a:p>
            <a:r>
              <a:rPr lang="pl-PL" dirty="0" smtClean="0"/>
              <a:t>Decentralizacja zarządzania – poprawa efektywności zarządzania i wyniku finansowego uczelni</a:t>
            </a:r>
          </a:p>
          <a:p>
            <a:r>
              <a:rPr lang="pl-PL" dirty="0" smtClean="0"/>
              <a:t>Zarządzanie strategiczne: </a:t>
            </a:r>
            <a:r>
              <a:rPr lang="pl-PL" dirty="0"/>
              <a:t>podejście projektowe, zarządzanie przez cele, operacjonalizację strategii oraz zarządzanie </a:t>
            </a:r>
            <a:r>
              <a:rPr lang="pl-PL" dirty="0" smtClean="0"/>
              <a:t>procesowe – </a:t>
            </a:r>
            <a:r>
              <a:rPr lang="pl-PL" i="1" dirty="0" smtClean="0"/>
              <a:t>projekt Quality4UMED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109083180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156</Words>
  <Application>Microsoft Office PowerPoint</Application>
  <PresentationFormat>On-screen Show (4:3)</PresentationFormat>
  <Paragraphs>39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Motyw pakietu Office</vt:lpstr>
      <vt:lpstr>PowerPoint Presentation</vt:lpstr>
      <vt:lpstr>Uniwersytet Medyczny w Łodzi - Przedsiębiorstwem Naukowo - DydaktycznYM</vt:lpstr>
      <vt:lpstr>Uniwersytet Medyczny - wczoraj</vt:lpstr>
      <vt:lpstr>Uniwersytet Medyczny w Łodzi - dziś</vt:lpstr>
      <vt:lpstr>Poprawa relacji ze strategicznymi interesariuszami</vt:lpstr>
      <vt:lpstr>Główne wyzwanie  - realizacja Strategii Rozwoju Uniwersytetu Medycznego w Łodzi</vt:lpstr>
      <vt:lpstr>Kształcenie</vt:lpstr>
      <vt:lpstr>Nauka i działalność B+R</vt:lpstr>
      <vt:lpstr>Zarządzanie i rozwój organizacyjny Działalność kliniczna</vt:lpstr>
      <vt:lpstr>Podpowiedzi dla innych uczelni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kopfer</dc:creator>
  <cp:lastModifiedBy>Luterek, Mariusz</cp:lastModifiedBy>
  <cp:revision>35</cp:revision>
  <cp:lastPrinted>2015-11-13T13:57:36Z</cp:lastPrinted>
  <dcterms:created xsi:type="dcterms:W3CDTF">2015-11-03T21:26:23Z</dcterms:created>
  <dcterms:modified xsi:type="dcterms:W3CDTF">2015-11-17T16:27:42Z</dcterms:modified>
</cp:coreProperties>
</file>