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9" r:id="rId3"/>
    <p:sldId id="261" r:id="rId4"/>
    <p:sldId id="277" r:id="rId5"/>
    <p:sldId id="263" r:id="rId6"/>
    <p:sldId id="265" r:id="rId7"/>
    <p:sldId id="280" r:id="rId8"/>
    <p:sldId id="266" r:id="rId9"/>
    <p:sldId id="274" r:id="rId10"/>
    <p:sldId id="272" r:id="rId11"/>
    <p:sldId id="278" r:id="rId12"/>
    <p:sldId id="269" r:id="rId13"/>
    <p:sldId id="260" r:id="rId14"/>
  </p:sldIdLst>
  <p:sldSz cx="9144000" cy="6858000" type="screen4x3"/>
  <p:notesSz cx="7099300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83B5D143-43E0-4593-9EA8-A15AE30A3686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23465497-8B4F-41E7-9684-A4C2654CD8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3829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57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303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242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511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24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39" y="2984971"/>
            <a:ext cx="7163073" cy="137295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31639" y="1484784"/>
            <a:ext cx="7163073" cy="151216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957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86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245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805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681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850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51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4F99D-820E-4DCB-BF36-2334C384264C}" type="datetimeFigureOut">
              <a:rPr lang="pl-PL" smtClean="0"/>
              <a:t>2015-11-16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498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2.jpeg"/><Relationship Id="rId7" Type="http://schemas.openxmlformats.org/officeDocument/2006/relationships/image" Target="../media/image7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4.jpeg"/><Relationship Id="rId10" Type="http://schemas.openxmlformats.org/officeDocument/2006/relationships/image" Target="../media/image47.jpeg"/><Relationship Id="rId4" Type="http://schemas.openxmlformats.org/officeDocument/2006/relationships/image" Target="../media/image43.jpeg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7.jpeg"/><Relationship Id="rId7" Type="http://schemas.openxmlformats.org/officeDocument/2006/relationships/image" Target="../media/image5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image" Target="../media/image29.jpeg"/><Relationship Id="rId26" Type="http://schemas.openxmlformats.org/officeDocument/2006/relationships/image" Target="../media/image37.jpeg"/><Relationship Id="rId3" Type="http://schemas.openxmlformats.org/officeDocument/2006/relationships/image" Target="../media/image7.jpeg"/><Relationship Id="rId21" Type="http://schemas.openxmlformats.org/officeDocument/2006/relationships/image" Target="../media/image32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5" Type="http://schemas.openxmlformats.org/officeDocument/2006/relationships/image" Target="../media/image36.jpeg"/><Relationship Id="rId2" Type="http://schemas.openxmlformats.org/officeDocument/2006/relationships/image" Target="../media/image6.jpeg"/><Relationship Id="rId16" Type="http://schemas.openxmlformats.org/officeDocument/2006/relationships/image" Target="../media/image27.jpe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24" Type="http://schemas.openxmlformats.org/officeDocument/2006/relationships/image" Target="../media/image35.pn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23" Type="http://schemas.openxmlformats.org/officeDocument/2006/relationships/image" Target="../media/image34.jpeg"/><Relationship Id="rId28" Type="http://schemas.openxmlformats.org/officeDocument/2006/relationships/image" Target="../media/image39.jpeg"/><Relationship Id="rId10" Type="http://schemas.openxmlformats.org/officeDocument/2006/relationships/image" Target="../media/image21.jpeg"/><Relationship Id="rId19" Type="http://schemas.openxmlformats.org/officeDocument/2006/relationships/image" Target="../media/image30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Relationship Id="rId22" Type="http://schemas.openxmlformats.org/officeDocument/2006/relationships/image" Target="../media/image33.jpeg"/><Relationship Id="rId27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85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107504" y="5517232"/>
            <a:ext cx="3384376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1403648" y="5589240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przyznanych Tytułów </a:t>
            </a:r>
            <a:b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sz="22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Absolwent VIP UŁ</a:t>
            </a:r>
            <a:endParaRPr lang="pl-PL" sz="2200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9526"/>
            <a:ext cx="9144000" cy="412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35496" y="5517232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135</a:t>
            </a:r>
            <a:endParaRPr lang="pl-PL" sz="4800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" name="Picture 2" descr="logo_u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617" y="4416"/>
            <a:ext cx="161862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aVIP_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229" y="82153"/>
            <a:ext cx="22002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8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2012" y="1272721"/>
            <a:ext cx="2263293" cy="169558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8316" y="1279747"/>
            <a:ext cx="2339094" cy="175237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3356992"/>
            <a:ext cx="2304256" cy="172627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1272721"/>
            <a:ext cx="2359272" cy="1767489"/>
          </a:xfrm>
          <a:prstGeom prst="rect">
            <a:avLst/>
          </a:prstGeom>
        </p:spPr>
      </p:pic>
      <p:pic>
        <p:nvPicPr>
          <p:cNvPr id="10" name="Picture 2" descr="logo_u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617" y="4416"/>
            <a:ext cx="161862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aVIP_logo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229" y="82153"/>
            <a:ext cx="22002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56991"/>
            <a:ext cx="2359272" cy="176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a 1"/>
          <p:cNvGrpSpPr/>
          <p:nvPr/>
        </p:nvGrpSpPr>
        <p:grpSpPr>
          <a:xfrm>
            <a:off x="512012" y="3341249"/>
            <a:ext cx="2301134" cy="1742015"/>
            <a:chOff x="1332000" y="3602681"/>
            <a:chExt cx="3099767" cy="2346599"/>
          </a:xfrm>
        </p:grpSpPr>
        <p:pic>
          <p:nvPicPr>
            <p:cNvPr id="13" name="Obraz 1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3" b="5871"/>
            <a:stretch/>
          </p:blipFill>
          <p:spPr>
            <a:xfrm>
              <a:off x="2892030" y="3609280"/>
              <a:ext cx="1539737" cy="2340000"/>
            </a:xfrm>
            <a:prstGeom prst="rect">
              <a:avLst/>
            </a:prstGeom>
          </p:spPr>
        </p:pic>
        <p:pic>
          <p:nvPicPr>
            <p:cNvPr id="14" name="Obraz 1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1" r="-4621"/>
            <a:stretch/>
          </p:blipFill>
          <p:spPr>
            <a:xfrm>
              <a:off x="1332000" y="3602681"/>
              <a:ext cx="1611308" cy="23465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702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Podsumowanie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Różnorodność osobowości oraz szeroki zakres kompetencji mentorów sprawia, że młodzi ludzie otrzymują wiedzę oraz umiejętności w wielu płaszczyznach. Role mentorów przyjmują osoby piastujące wysokie stanowiska w czołowych firmach i organizacjach działających w Polsce, m.in. Infosys, Accenture, Deloitte, Bank Pocztowy, Anwil S.A., </a:t>
            </a:r>
            <a:r>
              <a:rPr lang="pl-PL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Pelion</a:t>
            </a: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PGE GiEK, PZU oraz mBank. </a:t>
            </a:r>
            <a:endParaRPr lang="pl-PL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pl-P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pl-PL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pl-P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l-PL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 </a:t>
            </a: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mentorski to </a:t>
            </a:r>
            <a:r>
              <a:rPr lang="pl-PL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dla studentów </a:t>
            </a: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unikatowa szansa </a:t>
            </a:r>
            <a:r>
              <a:rPr lang="pl-PL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</a:t>
            </a: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 </a:t>
            </a:r>
            <a:r>
              <a:rPr lang="pl-PL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okiem ekspertów</a:t>
            </a: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praktyków biznesu, poszerzać wiedzę i zdobywać nowe umiejętności. </a:t>
            </a:r>
            <a:r>
              <a:rPr lang="pl-PL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Dla mentorów </a:t>
            </a: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okazja by w twórczy sposób włączyć </a:t>
            </a:r>
            <a:r>
              <a:rPr lang="pl-PL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l-PL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się </a:t>
            </a:r>
            <a:r>
              <a:rPr lang="pl-P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proces </a:t>
            </a:r>
            <a:r>
              <a:rPr lang="pl-PL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kształcenia przyszłych liderów.</a:t>
            </a:r>
            <a:endParaRPr lang="pl-P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2" descr="logo_u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617" y="4416"/>
            <a:ext cx="161862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aVIP_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229" y="82153"/>
            <a:ext cx="22002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https://encrypted-tbn3.gstatic.com/images?q=tbn:ANd9GcSHpBLaCFGS_z3gHLk1yWcxNVYMTvKB1yA5gtH03UYmxcT2W_dNQc2GIY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375" y="3335227"/>
            <a:ext cx="1146678" cy="36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://bi.gazeta.pl/im/2b/b3/bf/z12563243Q,Logo-P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97307"/>
            <a:ext cx="927720" cy="65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1.gstatic.com/images?q=tbn:ANd9GcR83SyNteJZclN-xCQwh3tPWcvlHLuG5EAbMCi2dLXc9S02kAZarnqUxBX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36" y="3437355"/>
            <a:ext cx="857162" cy="34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encrypted-tbn0.gstatic.com/images?q=tbn:ANd9GcSY5nGCT-zbZdgZdZwInugGaB3PSWetzEhDgLYTgZcYi2-r80SWveBFAx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61" y="3407907"/>
            <a:ext cx="1191059" cy="40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4" descr="data:image/png;base64,iVBORw0KGgoAAAANSUhEUgAAAd0AAABpCAMAAABIzwmLAAAAk1BMVEX///8AZaQAXaAAWp8AY6MAX6EAWJ4AYaIAXqHc6vN6ocWbvdfJ2efk7/Yaa6fN2eazzeEAVp33+/3U4eyoxdtYkb3z+PtglsDh6vK/1eXr8/jR4+5snMPM3epzocYbcauRtNEAT5o7f7ODrMxNiLeWuNQyea+Irs2hwdkVb6pUibdChLU8fLBnm8N9ocQzdq0AS5jzNI0ZAAASuklEQVR4nO1dh5KjuhIFSSCcuBhjbHDA6xwmvP//uke2IhKeGY93i1O1W7VeG7V0FLrVAcPo0KFDhw4/AN/3wzCOwxS+/FuLSfg8kTp8DeGoN/EGp/X7dL99O34ml0uSfB7f9tf33SCaxIIf4KTfe76cHVphtIgG6/0xcTGEwLIsjDBGFbJ/WABa7tt7wFIZjR1rKaC9w0tgFAXrrYuclNSUTxOZDcAYWMmJJniLkIO9XxK+gxyLoH8E2VpVkEoCIcveDomHBDD91N79Wic6cAhXg+XRtrPlqksruYTt/fz+qPwJcP2LvelQI54H/S22wUO81vxa9734ijt6XwXh0YYW+gqzBeygeuLJyj+Ah9/sVocCky8t2jucSflAD+b/RjD61X51yBHBb6EXb8vnzQt2U8Wsu9h4AZzgd7BrwlJznlebgTX93X51yHHD38GuVepRo9qcGg+b2+3wDITfsjWjW/G0O7v483f71SGH9x17M0qKc3Zu1ZMFdndWr4Cp9Q30mqP8WfP7VEFvv9yvDhnib+AWlexGxEYAupP3FTD4jr25YPdE7AN49sv96pDB//yy3oySwvG3pHb50S93rEMGD3yVXfyWx2z4CamBw0DVcIdn4PZVs8gqduGeLfiwwy8j+uriBYP8OQPqOZWZ1OGXcfziyVu6EZg9AE4UzXZ4Cr54pYGKi6nRmP64XNEdfhv64TYiWEWwzYm5F7H6v9yrDgUOXzl5kVMEz3GfbxWtdngOwq84enHhQwjY7R1dGmLbOzwR71/Qq8pIjISbIKBTml8DkS3iTQsoyZ8g0MzsuaLVDs+B7z68NduypVuHbHT4beycB8ktT92zQC/rgudeBZNHTd7iziIWrf3Og/8q8D8f25pBYdT2RSbVv81uHA1rRK+uP64fitFAl9z3N7FEc+Pf3pm9P7DG/149tTV6aGsul+dWaFD921oVaSTYr85u7D5ALljmv5WERdv/tBvhr2K3TPFqBZTkt1GLsfi/4aufRl/C38XuqfVdMwKL7If+RaaQdey+DFat2bULF99Moo/h7T99z/x3sTtqe/CC9/x3Z5k6ZhWH8mBKQKusRjy7Y/qyVtXfxa5xbGfx4mP+q5XUkrI2+Rf6ENcAR53lPMJWDftlQwD+Mnbb+Ymwm6/D+CL9VWnu9kn6rZsGvSMimOB1Azz+MnYHbQ5ehHNzxxdbujmcIqCZYtcEGrmfHbs/gFahkVaxMGfy36BjoTLT7JpwqRSkY/cHsNAvtIBAoezsGi64qnhmhl0TKsOtOnZ/AKF+7Bw85784NN1egrI2CsuuCU8KQTp2fwLaJtG4GHIukopmt7yH5Ng1oYKxjt2fgG7Q+niTf90DTWsdXcqbKp5dVC59GTp2fwJTLXaRXWy5CiUMV8oxz259bEvQsfsT0DN4y/GOFKE6oEoBFLBbq9xi6LMbjobBZvfxsfz42G2C4eiBi20/Hg52stK0fjzxBruP5Ww6W/ZPg4hsQJ/dcBQFm4+P/nLZ/zgNvEn8wA1tPI/Op7Sjs7Srp3M0b19LV8gDA+QUrEUKBRvhXtNTEWrwDuqxGw931wRCkFcZTv8AAGFy3Q2l/R6dgzuKb/nD9ZsDgSOM3hx5y5uZNuCkj89vzwAEyfS0KrnRYzdcna4JgKWQ2HJSKdFxdpi0YHgUrfeXspxy0VVou7el1y5B+qSOnENlVUhPGIxBoLynNGRzBpvycFgNdkPv6kKHm2EIO9C9euIlPPwDKsBxNrlGuwQWxU8BJ8zonDJrcZsZwgAm61U+BBrsDpcXyJdXRSidip9rvdiGONibooKPyILmbdCC4I1y7SJciBQoLz7KS2ZDuiMgU77IVOyO1iaQnyIYmGtRr4cEHdbEiJe4nqIsu5MZAtIKmshyjp4Gu/4gAfJFkDL8qdYpeu9NPU2FnK6UzyihZBe7RS+kbqE7CtdvBtl+jy+yU1LBbjwDKkEtOOPnDskuXgwcYuRpdnt7qDp34GUYKdg9oEabwszJURgPU6joabqCt4vGZ9RQsQu2BR8nW3ntUSYoZJCe5vgoobeZ3Q1UnQr5w23uzoRk10yozCmSXX9ta2iXCCbEv3h2o0QrTg0m8rXn76COmovttZYy2RyxjmDhzzXWGnKDexFfua7m7MWqRRO7vaNuQhs8MkNOsUs/hGB3dXkgH5Jl1+/rzJAMWHpzN0lUa7+C5eoEnzYGvSKnICyc6kzK8f3ga9DEgbi0RgO7AdZ3U2JM12UZygW/szvQWi8sGHZHby0CTOFeuPTOutya2cLbqNmVhdBkqObH6KgztfH+/tQmOwsIHUZydlvGfgFqXeiw238s1ZVmd2G2ig23EoF+uWslCNLwvDXUvoHbYjGu9AQnsxBIdjk9VFhlX8puuy5nnSZfwaHB7vLBLHWK3QWSLX+J9BZfP6bfNrpcTa8gja+SviRBc7tALimoRXy+Z492KHgFioxdgUsqtSvqhACR+UFuWVJ2UcWuwKFJNyDrMMnuyOTJTVXbFMjJ/hZIWdb7ukMQIJ5Z2rUgApVeNJAkfJnsGJen9lpz7QBiTKm16xo3lt4xb/JI2I3YsOnU8HRng2gRh34YL6LBzHUcVsDxXeEQsZuNmYUxzNkN2CRm5NANTF1HrK8T7IacLya1v2+bqFcUbFtEmxtvwjIKCJcLjSzr8n6OeqFv+HEvOs9ci+upovpbT2LkgX1xLugduXl/yIOEZje8ce5eTioxuyHbOnDXrDmx6rvst5xaFp5dDC7TwXC16OVD32MkQ8DdsbakoIEMBLvs5o7B3mPO1dDbO2xIAzkIc4YHBC479uJ2seN0e9SYDD8UkodxadxE2rqCRW0SNLtG/MZMXN5hJGaX8WBZ5kF02RUeGDFrXxXHLoJ7KnePqTNvuQeRMhsfBMfqnV02HQvshQbtZEpvg4isqrmnG3DcgUiQcCDtqQiiqDkEt6Xg+hoNwtQkYtg1YrbqaHW9WUPILjNsUBoaHTMmG6j2ZoZdZNKzyqP3ZdFtVyneldsEanb9hOocMqXbpedS33TuWlGkKwjb08acS4F7F5dGrjHf6itxDq0Hs+zymdysw0jI7pb6EX8TRWBDDU9dWIlmF1+Yu2g6X6bRgjyxB3TNLh2ugpMGz+CcnuWw/mqiL8iGaq6phJQgPxveyiYDqZIvALP/c+waMWsYYZMaBRG79LFhN3U5Va6p0a+mNH1XZTEnGb032M0vzNowc71ml5q4ZXKzDCGVHmBVi5deuoooJdqMsOVupwmrhTlWua3oXU9VAIxqzrNL0VeMA+UwErE7I6cXUL2LjioFUL0+h2IXsIv/1qoB5lqvYpdmxmryz/mr4EpvR+XhSp267GA2C9JQVpepN4fhsmzOc9pcziGXUQEE7BoTll7KYSRgl8ouxp8q17dPZ80UU4dkF7EK5og0GO7OaWkD9PZZsUu9ZEJqooTzYLcFNnN3AAp/UUx+rH41DCUIAtKB2ZONYXArjYHRtF0pK65PInaNBWvykwmDAnapfbM5Kqv4PjlVy5szit0b8wOqBLlGSQi6ZHnFrqWaIv5oeJpeoNAdfxMIovbwUyMjFXxOTF4Ej9UAnqlr++zt2Vnsh5MiDwPhhMTcyS5k11ixvyQcRgJ2yYdwNzsikHZXWY6U8t6zWy8ZU6ZV4JJavCW7q8YpEk/O729IEKtR/SDvFrnVthbEkSmbm7tk8HIux291K9/bmMUD2bZ5Oe6ny/66v8vQXy+vt083izyqBUaQM6nF7PLW9f3tcgJ2ycIA1E2YDOQ5gwqfBsku5zYmZ4NWHCblDC/ZpYt2kd/ueeutCwBuigqAuWV8bCsI1VPJdLjv3wBVxnO8tKzsntU2t8vT2ZvEYcitGj+MV8Fp6trF/alAxZOwa0Rjpqe1w4hnNyQnKKvtCjEhl0BxqJPsssWWYtIe4qOsBFiQO2LJ7pLcMCoNJ4wOe9cCfIwWizyK1CcVDH6piAQhTk6Exd+pX66KDxWDBzAew20/kEcZEhgFMwCxtef/R8ZuqmAy9FYZRjy7lA3l6sgTkqME8l9Q7DLbZo9oEklDgiiQt94lu6STLRd8cV6m8x5gnRwelJf+6qHWgpDTbCz+SrY4EAZJHejjmcdT1C6mMtqz+nIGKbvpjGI6XZqxPLsjcvfRe8Ugab3beT8odv+jv00W3EI6OcZ0OeqSXbJNvD7dHN33kqfaDESXzPohU/U0C1wnXE9ZBDDzQ9zqGe1H0SNFL0RzTc6uEbAOxcJhxLM7J3YfrPcOOjKxuAhXbmSXcF3hq1YD1KAW7FJ3GdjRei85whjAy34XFY9YkOqjniDkSS0Mzgwxhpf1z5SXamDXGLD05vbUb7DbflBV7Goxm55m2+V5cj9rKHYF55wAR14QGlM4lYR4fx1N7HJXesjxvmlnJgd/zJ+7LLvEhqhZq4cUuxxUefiDgFkL2u5sM2TSThbtBbko2F0JnWnfhEZ2uXCIzGEk0KrIr7TWqpCjZHdEitB8PVzCF2hVW71DNrVDbLjdCTNFqEtakRrDg7xtenq6WjO7AnoXMW8RkfoK0Am/pyyihLeIGHYpk0vrRUorgUU0U1k92WUQsC6zQBphTllEWqUYRYI8Dwp2ufBo7EYuyy51m2GpcvczEJcz1UHaxC5tzGw0GqCSrspBba4rk+7F2N1vItnOUFwmkDrSPV2npSDPg4pdjl5EmaoFu2QgPVI6ERh3plM4WhrZpRpQOhEMRoMqB1UWl5etWOje1p4s8y+en/vbP/xNZCL+OgWhO+NpULJrLFl6eXZp75367aCB4Ma3kV2R26EJZ5EXwRfF1KWmrHNcDiayFOF5tLtesvTNwrqlvQjqngoFeR7U7DbVRao8gKRiqFZ7Ysov5vIeQI7dkGwUuardgYkvqQaVjfdP1Sf3eopk6djx8DD9RGWmqsgDaJpKQcxXX7upRSalt7pIp17cbKlKms3Is6iKemhkly48oGxgquO9N5NdMG+gJ0IA3L1sdjll960EYeouvyS7fJgzy+6K+oIwheEO+iSvdOxmdhd2mwaY2VgPKh2c5TaO9YQKZ5JE3iiiRKSCPAta7PpbSTht7QSjw0Bh06ubZ3ToWnXj08wuE/DalLnhz1jtqR5UOs4coYYwAKY2xT1qjgnfe5ev/gZBngUtdg3/KKa3ZndCz1JwlJmMEzqoHtXmsYJdevGaYCszNid81P59UOm6mQicJNyEjJ1PhBMwmQjgKBNk9cmN2YuyK8jQoNllg/yRsxb1pLdmosDugcIKdtldDjtrkXu1J0q3uQ8qG3sIPgMBv+GZySRA5AUck66BwFLU08m7IBn1Vdk1Yn4mmiS77MvskIOnzGXeyJsiZnQJ9VfFbpjoNIBFUhKDyt2cw8/diiI4XK0v7AyhbLAeG85vWVdWkOBqKQR5DnTZNUaiUs9E8MmCHRKEgfm2DqLVYrFYRcH6zeTcqWh838BV7BoLVrVjGlge+Qb4QZ2yo56S4+53XvaUVeSd9oJUMyaBj3/ZbSrI8X0QDVeL1TAavB+RhiBPgTa7xkjgQSNDizxBvQ5sZRWKnOwvQTgaGhNrQsmu8A3xRAPyqChyUH3BEYNwIWH2JNEUZu0eUaopxnVBJj5YUSTIU6DPrtHjU1+pwDGNWjs0qIKUanY1KjVpDGooURClALxDmb2+e0iQZ6AFu1RUUdlzKgwvaBU4jy3qIk+DXcPj0mIfGFR/26pKvdD40k2VbhTkCWjDrrFgjyQm6DO66K8L60JbmzrsGqsWDUgH1W/BDXY2QkEO31Ge5efRil1jyFoUTAhtPFUXy8qBbDYHVItdI5zpNtA0qIFusjO4yNINhtoVjZoE+Wm0Y5ctDMwHbHvC7Hdu1EzOz6PHrm4hMUjSyw9qPBtrrD0L7uThF6FeNTLqsHp1dplUS0E4vr+xFLMaAUdwR6TLrmEMUPO4IgTNQFVJcHWzFUXx8HjaTMZ8OlbWTBzvSFXw5dmlPZzCZIuivqZ46LKopWQguv/TZzfdWY+WLN8ntT2trUfPQvGgrqZYXsITAyS8gqKR1TuVz5H0GevR75YBX47vbyGWJEIwCO4/gH8kadKr9SfmLfp05PEnVyulxJB4HfIfBbuGMTkVGV1UunUWVW6+bfIh9O4FgcEfyaDG573Lp4VldYbNfaAXqeh70wvg81TyWsXFM6jXPGuWBP02rDwCej+ZpPjvv/+yV4578lSaXrC8uU5ef9vJa2877m15lgeahatJjZVOtOHcW18TlNWHyms6Q2h+XndRJVA4ISD348TR7vppllXC88dkTxm2yfIIV5vZmwlyOaxKkumuyhSJ/yPwT702NZ5PvMFhs9scBt7kgXLySoSjeRScB4fBORjOH6nMXz/ksDltNoMgeuwpfjxfeefsGYezN5w/Uny/Q4cOHQr8Hwr/KRQ2ZlBIAAAAAElFTkSuQmCC"/>
          <p:cNvSpPr>
            <a:spLocks noChangeAspect="1" noChangeArrowheads="1"/>
          </p:cNvSpPr>
          <p:nvPr/>
        </p:nvSpPr>
        <p:spPr bwMode="auto">
          <a:xfrm>
            <a:off x="155575" y="-800100"/>
            <a:ext cx="75247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3" name="Obraz 12" descr="https://encrypted-tbn3.gstatic.com/images?q=tbn:ANd9GcRG5SD8LwIhp6qwOCtWvEt3vmx0gns9QtJRSCLTL6ZZCCGIejV1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643" y="3393724"/>
            <a:ext cx="1130637" cy="302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0" name="Picture 10" descr="https://encrypted-tbn3.gstatic.com/images?q=tbn:ANd9GcQofDdnrTtSee4OP9aP6HiCuoCYCH4TVGJI2pVkpo9NpPNrg3NfPISLSVO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191883"/>
            <a:ext cx="1088073" cy="66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69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9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4932040" y="4509120"/>
            <a:ext cx="3168352" cy="1008112"/>
          </a:xfrm>
        </p:spPr>
        <p:txBody>
          <a:bodyPr/>
          <a:lstStyle/>
          <a:p>
            <a:r>
              <a:rPr lang="pl-PL" dirty="0" smtClean="0"/>
              <a:t>prof. dr. hab. Bogdan Gregor</a:t>
            </a:r>
            <a:br>
              <a:rPr lang="pl-PL" dirty="0" smtClean="0"/>
            </a:br>
            <a:r>
              <a:rPr lang="pl-PL" dirty="0" smtClean="0"/>
              <a:t>Prorektor ds. ekonomicznych </a:t>
            </a:r>
            <a:br>
              <a:rPr lang="pl-PL" dirty="0" smtClean="0"/>
            </a:br>
            <a:r>
              <a:rPr lang="pl-PL" dirty="0" smtClean="0"/>
              <a:t>Uniwersytetu Łódzkiego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36" y="1598523"/>
            <a:ext cx="7083512" cy="243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Diagnoza – stan przed realizacją 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projektu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logo_u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12728"/>
            <a:ext cx="161862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aVIP_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22265"/>
            <a:ext cx="22002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579296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Idąc w ślady najlepszych uczelni na świecie i mając na celu umacnianie </a:t>
            </a:r>
            <a:r>
              <a:rPr lang="pl-P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więzi </a:t>
            </a:r>
            <a:br>
              <a:rPr lang="pl-P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 </a:t>
            </a:r>
            <a:r>
              <a:rPr lang="pl-P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Absolwentami, </a:t>
            </a:r>
            <a:r>
              <a:rPr lang="pl-P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2013 r. Uniwersytet </a:t>
            </a:r>
            <a:r>
              <a:rPr lang="pl-P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Łódzki </a:t>
            </a:r>
            <a:r>
              <a:rPr lang="pl-P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przystąpił  do realizacji programu </a:t>
            </a:r>
            <a:r>
              <a:rPr lang="pl-P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„Absolwent VIP”, </a:t>
            </a:r>
            <a:r>
              <a:rPr lang="pl-P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skierowanego </a:t>
            </a:r>
            <a:r>
              <a:rPr lang="pl-P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najwybitniejszych wychowanków Uczelni – grona ekspertów, ludzi sukcesu, osobistości ze świata nauki, sztuki, polityki, biznesu. </a:t>
            </a:r>
            <a:endParaRPr lang="pl-PL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pl-PL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pl-PL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pl-PL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pl-PL" sz="1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l-P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 </a:t>
            </a:r>
            <a:r>
              <a:rPr lang="pl-P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oferuje różnorodne formy aktywności oraz wartościowe dla rozwoju polskiej edukacji inicjatywy, m.in. </a:t>
            </a:r>
            <a:r>
              <a:rPr lang="pl-PL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 mentorski</a:t>
            </a:r>
            <a:r>
              <a:rPr lang="pl-P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cykliczne spotkania </a:t>
            </a:r>
            <a:r>
              <a:rPr lang="pl-P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pl-P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wykłady eksperckie Absolwentów VIP, a także wydarzenia specjalne, </a:t>
            </a:r>
            <a:r>
              <a:rPr lang="pl-P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takie jak </a:t>
            </a:r>
            <a:r>
              <a:rPr lang="pl-P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tegoroczny Światowy Zjazd Absolwentów Uniwersytetu Łódzkiego </a:t>
            </a:r>
            <a:r>
              <a:rPr lang="pl-PL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pl-PL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21-24 maja 2015 r.).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595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6" r="2619" b="644"/>
          <a:stretch/>
        </p:blipFill>
        <p:spPr bwMode="auto">
          <a:xfrm>
            <a:off x="504000" y="1340767"/>
            <a:ext cx="7596000" cy="421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Założenia 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projektu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2" descr="logo_u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617" y="4416"/>
            <a:ext cx="161862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aVIP_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229" y="82153"/>
            <a:ext cx="22002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77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8438" y="540411"/>
            <a:ext cx="8229600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Założenia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dotyczące 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potrzeb różnych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grup 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interesariuszy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58438" y="2195452"/>
            <a:ext cx="524518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Mentoring </a:t>
            </a: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jest formą relacji </a:t>
            </a:r>
            <a:r>
              <a:rPr lang="pl-PL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mistrz–uczeń</a:t>
            </a: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l-PL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l-PL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l-PL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jedna z metod nauki, bazująca na partnerskiej </a:t>
            </a:r>
            <a:r>
              <a:rPr lang="pl-PL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l-PL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relacji </a:t>
            </a: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pomiędzy mentorem </a:t>
            </a:r>
            <a:r>
              <a:rPr lang="pl-PL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uczniem (np. studentem, pracownikiem</a:t>
            </a:r>
            <a:r>
              <a:rPr lang="pl-PL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która rozwija potencjał </a:t>
            </a: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ucznia i </a:t>
            </a:r>
            <a:r>
              <a:rPr lang="pl-PL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przygotowuje </a:t>
            </a: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 do czekających wyzwań</a:t>
            </a:r>
            <a:r>
              <a:rPr lang="pl-PL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endParaRPr lang="pl-PL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pl-PL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 mentorski Absolwent VIP ma </a:t>
            </a:r>
            <a:r>
              <a:rPr lang="pl-PL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celu wspieranie rozwoju zawodowego i osobistego wybitnych studentów Uniwersytetu Łódzkiego</a:t>
            </a:r>
            <a:r>
              <a:rPr lang="pl-PL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5" name="Picture 2" descr="http://www.facultyfocus.com/wp-content/uploads/images/Mentoring640_1504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6136" y="2171528"/>
            <a:ext cx="3117522" cy="1656184"/>
          </a:xfrm>
          <a:prstGeom prst="rect">
            <a:avLst/>
          </a:prstGeom>
          <a:noFill/>
        </p:spPr>
      </p:pic>
      <p:pic>
        <p:nvPicPr>
          <p:cNvPr id="6" name="Picture 2" descr="logo_u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617" y="4416"/>
            <a:ext cx="161862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aVIP_logo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229" y="82153"/>
            <a:ext cx="22002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46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Główne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wyzwania 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w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realizacji projektu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00808"/>
            <a:ext cx="5915000" cy="3672408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pl-PL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precyzyjny podział </a:t>
            </a:r>
            <a:r>
              <a:rPr lang="pl-PL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ról i zakresu </a:t>
            </a:r>
            <a:r>
              <a:rPr lang="pl-PL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odpowiedzialności </a:t>
            </a:r>
            <a:br>
              <a:rPr lang="pl-PL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projekcie,</a:t>
            </a:r>
            <a:endParaRPr lang="pl-PL" sz="15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4000"/>
              </a:lnSpc>
            </a:pPr>
            <a:r>
              <a:rPr lang="pl-PL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staranny dobór par mentor–student odpowiadający potrzebom obu stron,</a:t>
            </a:r>
            <a:endParaRPr lang="pl-PL" sz="15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4000"/>
              </a:lnSpc>
            </a:pPr>
            <a:r>
              <a:rPr lang="pl-PL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bieżący </a:t>
            </a:r>
            <a:r>
              <a:rPr lang="pl-PL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kontakt z mentorami i studentami, odpowiedzi </a:t>
            </a:r>
            <a:r>
              <a:rPr lang="pl-PL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l-PL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</a:t>
            </a:r>
            <a:r>
              <a:rPr lang="pl-PL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pytania i wyjaśnianie </a:t>
            </a:r>
            <a:r>
              <a:rPr lang="pl-PL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wszelkich niejasności</a:t>
            </a:r>
            <a:r>
              <a:rPr lang="pl-PL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>
              <a:lnSpc>
                <a:spcPct val="114000"/>
              </a:lnSpc>
            </a:pPr>
            <a:r>
              <a:rPr lang="pl-PL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monitorowanie </a:t>
            </a:r>
            <a:r>
              <a:rPr lang="pl-PL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procesu mentorskiego i eliminowanie możliwych zakłóceń;</a:t>
            </a:r>
          </a:p>
          <a:p>
            <a:pPr>
              <a:lnSpc>
                <a:spcPct val="114000"/>
              </a:lnSpc>
            </a:pPr>
            <a:r>
              <a:rPr lang="pl-PL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wsparcie </a:t>
            </a:r>
            <a:r>
              <a:rPr lang="pl-PL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osiąganiu kryteriów sukcesów przez poszczególne pary;</a:t>
            </a:r>
          </a:p>
          <a:p>
            <a:pPr>
              <a:lnSpc>
                <a:spcPct val="114000"/>
              </a:lnSpc>
            </a:pPr>
            <a:r>
              <a:rPr lang="pl-PL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zebranie </a:t>
            </a:r>
            <a:r>
              <a:rPr lang="pl-PL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danych ewaluacyjnych, w tym przekazywanie arkuszy oceny mentoringu </a:t>
            </a:r>
            <a:r>
              <a:rPr lang="pl-PL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oraz </a:t>
            </a:r>
            <a:r>
              <a:rPr lang="pl-PL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</a:t>
            </a:r>
            <a:r>
              <a:rPr lang="pl-PL" sz="15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analiza </a:t>
            </a:r>
            <a:r>
              <a:rPr lang="pl-PL" sz="15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celu stworzenia podsumowania efektów projektu.</a:t>
            </a:r>
          </a:p>
          <a:p>
            <a:pPr>
              <a:buFont typeface="Wingdings" panose="05000000000000000000" pitchFamily="2" charset="2"/>
              <a:buChar char="q"/>
            </a:pPr>
            <a:endParaRPr lang="pl-PL" sz="14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2" descr="logo_u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617" y="4416"/>
            <a:ext cx="161862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aVIP_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229" y="82153"/>
            <a:ext cx="22002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www.nowoczesne-kadry.pl/images/mentor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280" y="1916832"/>
            <a:ext cx="2162607" cy="287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7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Główne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wyzwania 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w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realizacji projektu</a:t>
            </a:r>
          </a:p>
        </p:txBody>
      </p:sp>
      <p:pic>
        <p:nvPicPr>
          <p:cNvPr id="9" name="Picture 2" descr="logo_u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617" y="4416"/>
            <a:ext cx="161862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aVIP_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229" y="82153"/>
            <a:ext cx="22002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7097"/>
            <a:ext cx="2353655" cy="331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84" y="1917097"/>
            <a:ext cx="2361744" cy="331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624" y="1917097"/>
            <a:ext cx="2369832" cy="331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04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Osiągnięte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rezultaty</a:t>
            </a:r>
          </a:p>
        </p:txBody>
      </p:sp>
      <p:pic>
        <p:nvPicPr>
          <p:cNvPr id="4" name="Picture 2" descr="logo_u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617" y="4416"/>
            <a:ext cx="161862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aVIP_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229" y="82153"/>
            <a:ext cx="22002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/>
          <p:nvPr/>
        </p:nvSpPr>
        <p:spPr>
          <a:xfrm>
            <a:off x="647564" y="1418710"/>
            <a:ext cx="78488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edycje projektu 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od 2014 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52 mentorów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zaangażowanych w projekt.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76 studentów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Uniwersytetu Łódzkiego wspieranych </a:t>
            </a:r>
            <a:b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przez </a:t>
            </a:r>
            <a:r>
              <a:rPr lang="pl-P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bsolwentów VIP UŁ.</a:t>
            </a:r>
          </a:p>
          <a:p>
            <a:endParaRPr lang="pl-PL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697" y="3657477"/>
            <a:ext cx="3109739" cy="178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11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107504" y="5548963"/>
            <a:ext cx="3384376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69846"/>
            <a:ext cx="8229600" cy="1143000"/>
          </a:xfrm>
        </p:spPr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Mentorzy III edycji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4" name="Picture 2" descr="logo_u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617" y="4416"/>
            <a:ext cx="161862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aVIP_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229" y="82153"/>
            <a:ext cx="22002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503093"/>
              </p:ext>
            </p:extLst>
          </p:nvPr>
        </p:nvGraphicFramePr>
        <p:xfrm>
          <a:off x="827583" y="1212846"/>
          <a:ext cx="3677289" cy="5151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7289"/>
              </a:tblGrid>
              <a:tr h="431328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Przemysław </a:t>
                      </a:r>
                      <a:r>
                        <a:rPr lang="pl-PL" sz="100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Andrzejak</a:t>
                      </a:r>
                      <a:r>
                        <a:rPr lang="pl-PL" sz="10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/>
                      </a:r>
                      <a:br>
                        <a:rPr lang="pl-PL" sz="10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</a:br>
                      <a:r>
                        <a:rPr lang="pl-PL" sz="10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Łódzka </a:t>
                      </a:r>
                      <a:r>
                        <a:rPr lang="pl-PL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Agencja Rozwoju </a:t>
                      </a:r>
                      <a:r>
                        <a:rPr lang="pl-PL" sz="10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Regionalnego, Prezes Zarządu</a:t>
                      </a:r>
                      <a:endParaRPr lang="pl-PL" sz="10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8" marR="35778" marT="18883" marB="188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6674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Mariola Belina-Prażmowska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Pelion</a:t>
                      </a:r>
                      <a:r>
                        <a:rPr lang="pl-PL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S.A., Wiceprezes Zarządu ds. rozwoju i relacji </a:t>
                      </a:r>
                      <a:r>
                        <a:rPr lang="pl-PL" sz="10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inwestorskich</a:t>
                      </a:r>
                      <a:endParaRPr lang="pl-PL" sz="10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8" marR="35778" marT="18883" marB="1888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4148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Joanna Berlińska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Żarówka PR i Marketing, Dyrektor </a:t>
                      </a:r>
                      <a:r>
                        <a:rPr lang="pl-PL" sz="10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Generalny</a:t>
                      </a:r>
                      <a:r>
                        <a:rPr lang="pl-PL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pl-PL" sz="10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8" marR="35778" marT="18883" marB="188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9614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Krystian </a:t>
                      </a:r>
                      <a:r>
                        <a:rPr lang="en-US" sz="10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Bestry</a:t>
                      </a:r>
                      <a:endParaRPr lang="pl-PL" sz="1000" b="1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Prezes</a:t>
                      </a:r>
                      <a:r>
                        <a:rPr lang="en-US" sz="10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Zarządu</a:t>
                      </a:r>
                      <a:r>
                        <a:rPr lang="en-US" sz="10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pl-PL" sz="10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10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ADAPTIVE </a:t>
                      </a:r>
                      <a:r>
                        <a:rPr lang="en-US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Solutions &amp; Advisory </a:t>
                      </a:r>
                      <a:r>
                        <a:rPr lang="en-US" sz="10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Group</a:t>
                      </a:r>
                      <a:endParaRPr lang="pl-PL" sz="1000" b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35778" marR="35778" marT="18883" marB="188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1220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Michał Bielawski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ADAPTIVE Solutions &amp; </a:t>
                      </a:r>
                      <a:r>
                        <a:rPr lang="pl-PL" sz="10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Advisory</a:t>
                      </a:r>
                      <a:r>
                        <a:rPr lang="pl-PL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pl-PL" sz="10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Group</a:t>
                      </a:r>
                      <a:r>
                        <a:rPr lang="pl-PL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, Wiceprezes Zarządu i Program </a:t>
                      </a:r>
                      <a:r>
                        <a:rPr lang="pl-PL" sz="10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Manager</a:t>
                      </a:r>
                      <a:r>
                        <a:rPr lang="en-US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pl-PL" sz="10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8" marR="35778" marT="18883" marB="188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7456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Malwina Choińska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Deloitte </a:t>
                      </a:r>
                      <a:r>
                        <a:rPr lang="pl-PL" sz="10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Polska, </a:t>
                      </a:r>
                      <a:r>
                        <a:rPr lang="pl-PL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Dyrektor w </a:t>
                      </a:r>
                      <a:r>
                        <a:rPr lang="pl-PL" sz="10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Dziale Audytu</a:t>
                      </a:r>
                      <a:r>
                        <a:rPr lang="pl-PL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pl-PL" sz="10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8" marR="35778" marT="18883" marB="188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Mariusz </a:t>
                      </a:r>
                      <a:r>
                        <a:rPr lang="pl-PL" sz="10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Dziedziński</a:t>
                      </a:r>
                      <a:endParaRPr lang="pl-PL" sz="1000" b="1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PL Europa S.A., Prezes </a:t>
                      </a:r>
                      <a:r>
                        <a:rPr lang="pl-PL" sz="10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Zarządu</a:t>
                      </a:r>
                      <a:r>
                        <a:rPr lang="pl-PL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pl-PL" sz="10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8" marR="35778" marT="18883" marB="188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Robert </a:t>
                      </a:r>
                      <a:r>
                        <a:rPr lang="pl-PL" sz="10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Fiutak</a:t>
                      </a:r>
                      <a:endParaRPr lang="pl-PL" sz="1000" b="1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Hutchinson </a:t>
                      </a:r>
                      <a:r>
                        <a:rPr lang="pl-PL" sz="10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Institute</a:t>
                      </a:r>
                      <a:r>
                        <a:rPr lang="pl-PL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, Dyrektor </a:t>
                      </a:r>
                      <a:r>
                        <a:rPr lang="pl-PL" sz="10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Zarządzający</a:t>
                      </a:r>
                      <a:r>
                        <a:rPr lang="pl-PL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pl-PL" sz="10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8" marR="35778" marT="18883" marB="188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Marcin Franke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PL Europa S.A. Przewodniczący Rady </a:t>
                      </a:r>
                      <a:r>
                        <a:rPr lang="pl-PL" sz="10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Nadzorczej</a:t>
                      </a:r>
                      <a:r>
                        <a:rPr lang="pl-PL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pl-PL" sz="10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8" marR="35778" marT="18883" marB="188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1220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Jacek Grudzień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Telewizja Polska S.A. Oddział Terenowy w Łodzi, Dyrektor Oddziału w Łodzi, Redaktor </a:t>
                      </a:r>
                      <a:r>
                        <a:rPr lang="pl-PL" sz="10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Naczelny</a:t>
                      </a:r>
                      <a:r>
                        <a:rPr lang="pl-PL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pl-PL" sz="10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8" marR="35778" marT="18883" marB="188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9130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Michał Hertel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MakoLab</a:t>
                      </a:r>
                      <a:r>
                        <a:rPr lang="pl-PL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S.A., Dyrektor Marketingu i Działu </a:t>
                      </a:r>
                      <a:r>
                        <a:rPr lang="pl-PL" sz="10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SEO/SEM</a:t>
                      </a:r>
                      <a:r>
                        <a:rPr lang="pl-PL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pl-PL" sz="10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8" marR="35778" marT="18883" marB="188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Bartłomiej Jaros</a:t>
                      </a: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Kierownik Zespołu w </a:t>
                      </a:r>
                      <a:r>
                        <a:rPr lang="pl-PL" sz="10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Nordea</a:t>
                      </a:r>
                      <a:r>
                        <a:rPr lang="pl-PL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Operations Centre w </a:t>
                      </a:r>
                      <a:r>
                        <a:rPr lang="pl-PL" sz="10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Łodzi</a:t>
                      </a:r>
                      <a:r>
                        <a:rPr lang="pl-PL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pl-PL" sz="10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8" marR="35778" marT="18883" marB="188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1220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Agnieszka </a:t>
                      </a:r>
                      <a:r>
                        <a:rPr lang="pl-PL" sz="10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Józwik</a:t>
                      </a:r>
                      <a:endParaRPr lang="pl-PL" sz="1000" b="1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Dachser</a:t>
                      </a:r>
                      <a:r>
                        <a:rPr lang="pl-PL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Sp. z o.o., Dyrektor </a:t>
                      </a:r>
                      <a:r>
                        <a:rPr lang="pl-PL" sz="10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HR</a:t>
                      </a:r>
                      <a:r>
                        <a:rPr lang="pl-PL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pl-PL" sz="10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78" marR="35778" marT="18883" marB="188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297232"/>
              </p:ext>
            </p:extLst>
          </p:nvPr>
        </p:nvGraphicFramePr>
        <p:xfrm>
          <a:off x="5224951" y="1192083"/>
          <a:ext cx="3744416" cy="48121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4416"/>
              </a:tblGrid>
              <a:tr h="360040">
                <a:tc>
                  <a:txBody>
                    <a:bodyPr/>
                    <a:lstStyle/>
                    <a:p>
                      <a:pPr fontAlgn="base"/>
                      <a:r>
                        <a:rPr lang="pl-PL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Dariusz Lis</a:t>
                      </a:r>
                    </a:p>
                    <a:p>
                      <a:pPr fontAlgn="base">
                        <a:spcAft>
                          <a:spcPts val="750"/>
                        </a:spcAft>
                      </a:pPr>
                      <a:r>
                        <a:rPr lang="pl-PL" sz="10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InnoMentors</a:t>
                      </a:r>
                      <a:r>
                        <a:rPr lang="pl-PL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, Prezes Zarządu Spółki i </a:t>
                      </a:r>
                      <a:r>
                        <a:rPr lang="pl-PL" sz="10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Właściciel</a:t>
                      </a:r>
                      <a:r>
                        <a:rPr lang="pl-PL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pl-PL" sz="10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4" marR="38794" marT="20475" marB="204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9979">
                <a:tc>
                  <a:txBody>
                    <a:bodyPr/>
                    <a:lstStyle/>
                    <a:p>
                      <a:pPr fontAlgn="base"/>
                      <a:r>
                        <a:rPr lang="pl-PL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Tomasz </a:t>
                      </a:r>
                      <a:r>
                        <a:rPr lang="pl-PL" sz="10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Marchewa</a:t>
                      </a:r>
                      <a:endParaRPr lang="pl-PL" sz="1000" b="1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fontAlgn="base">
                        <a:spcAft>
                          <a:spcPts val="750"/>
                        </a:spcAft>
                      </a:pPr>
                      <a:r>
                        <a:rPr lang="pl-PL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Lek S.A., Dyrektor ds. Rozwoju Biznesu, </a:t>
                      </a:r>
                      <a:r>
                        <a:rPr lang="pl-PL" sz="10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Prokurent</a:t>
                      </a:r>
                      <a:endParaRPr lang="pl-PL" sz="1000" b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38794" marR="38794" marT="20475" marB="20475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9979">
                <a:tc>
                  <a:txBody>
                    <a:bodyPr/>
                    <a:lstStyle/>
                    <a:p>
                      <a:pPr fontAlgn="base"/>
                      <a:r>
                        <a:rPr lang="pl-PL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Szymon </a:t>
                      </a:r>
                      <a:r>
                        <a:rPr lang="pl-PL" sz="10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Midera</a:t>
                      </a:r>
                      <a:endParaRPr lang="pl-PL" sz="1000" b="1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fontAlgn="base">
                        <a:spcAft>
                          <a:spcPts val="750"/>
                        </a:spcAft>
                      </a:pPr>
                      <a:r>
                        <a:rPr lang="pl-PL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Prezes Zarządu Banku Pocztowego S.A</a:t>
                      </a:r>
                      <a:r>
                        <a:rPr lang="pl-PL" sz="10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.</a:t>
                      </a:r>
                      <a:r>
                        <a:rPr lang="pl-PL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pl-PL" sz="10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4" marR="38794" marT="20475" marB="204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9979">
                <a:tc>
                  <a:txBody>
                    <a:bodyPr/>
                    <a:lstStyle/>
                    <a:p>
                      <a:pPr fontAlgn="base"/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Marcin Miller</a:t>
                      </a:r>
                      <a:endParaRPr lang="pl-PL" sz="1000" b="1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fontAlgn="base">
                        <a:spcAft>
                          <a:spcPts val="750"/>
                        </a:spcAft>
                      </a:pPr>
                      <a:r>
                        <a:rPr lang="en-US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Accenture </a:t>
                      </a:r>
                      <a:r>
                        <a:rPr lang="en-US" sz="10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Łódź</a:t>
                      </a:r>
                      <a:r>
                        <a:rPr lang="en-US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Delivery Center, </a:t>
                      </a:r>
                      <a:r>
                        <a:rPr lang="en-US" sz="10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Manager</a:t>
                      </a:r>
                      <a:r>
                        <a:rPr lang="en-US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pl-PL" sz="10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4" marR="38794" marT="20475" marB="204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9979">
                <a:tc>
                  <a:txBody>
                    <a:bodyPr/>
                    <a:lstStyle/>
                    <a:p>
                      <a:pPr fontAlgn="base"/>
                      <a:r>
                        <a:rPr lang="pl-PL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Błażej </a:t>
                      </a:r>
                      <a:r>
                        <a:rPr lang="pl-PL" sz="10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Moder</a:t>
                      </a:r>
                      <a:endParaRPr lang="pl-PL" sz="1000" b="1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fontAlgn="base">
                        <a:spcAft>
                          <a:spcPts val="750"/>
                        </a:spcAft>
                      </a:pPr>
                      <a:r>
                        <a:rPr lang="pl-PL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Dyrektor EC-1 Łódź Miasto </a:t>
                      </a:r>
                      <a:r>
                        <a:rPr lang="pl-PL" sz="10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Kultury</a:t>
                      </a:r>
                      <a:r>
                        <a:rPr lang="pl-PL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pl-PL" sz="10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4" marR="38794" marT="20475" marB="204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9979">
                <a:tc>
                  <a:txBody>
                    <a:bodyPr/>
                    <a:lstStyle/>
                    <a:p>
                      <a:pPr fontAlgn="base"/>
                      <a:r>
                        <a:rPr lang="pl-PL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Jacek Podgórski</a:t>
                      </a:r>
                    </a:p>
                    <a:p>
                      <a:pPr fontAlgn="base">
                        <a:spcAft>
                          <a:spcPts val="750"/>
                        </a:spcAft>
                      </a:pPr>
                      <a:r>
                        <a:rPr lang="pl-PL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Prezes Zarządu Anwil S. A</a:t>
                      </a:r>
                      <a:r>
                        <a:rPr lang="pl-PL" sz="10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.</a:t>
                      </a:r>
                      <a:r>
                        <a:rPr lang="pl-PL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pl-PL" sz="10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4" marR="38794" marT="20475" marB="204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9979">
                <a:tc>
                  <a:txBody>
                    <a:bodyPr/>
                    <a:lstStyle/>
                    <a:p>
                      <a:pPr fontAlgn="base"/>
                      <a:r>
                        <a:rPr lang="pl-PL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Michał </a:t>
                      </a:r>
                      <a:r>
                        <a:rPr lang="pl-PL" sz="10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Sopiński</a:t>
                      </a:r>
                      <a:endParaRPr lang="pl-PL" sz="1000" b="1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fontAlgn="base">
                        <a:spcAft>
                          <a:spcPts val="750"/>
                        </a:spcAft>
                      </a:pPr>
                      <a:r>
                        <a:rPr lang="pl-PL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Prezes Zarządu MS POS Poland Sp. z o.o</a:t>
                      </a:r>
                      <a:r>
                        <a:rPr lang="pl-PL" sz="10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.</a:t>
                      </a:r>
                      <a:r>
                        <a:rPr lang="pl-PL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pl-PL" sz="10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4" marR="38794" marT="20475" marB="204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9979">
                <a:tc>
                  <a:txBody>
                    <a:bodyPr/>
                    <a:lstStyle/>
                    <a:p>
                      <a:pPr fontAlgn="base"/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Marcin </a:t>
                      </a:r>
                      <a:r>
                        <a:rPr lang="en-US" sz="10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Staniszewski</a:t>
                      </a:r>
                      <a:endParaRPr lang="pl-PL" sz="1000" b="1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fontAlgn="base">
                        <a:spcAft>
                          <a:spcPts val="750"/>
                        </a:spcAft>
                      </a:pPr>
                      <a:r>
                        <a:rPr lang="en-US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Xerox Services, Solution </a:t>
                      </a:r>
                      <a:r>
                        <a:rPr lang="en-US" sz="10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Manager</a:t>
                      </a:r>
                      <a:r>
                        <a:rPr lang="en-US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pl-PL" sz="10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4" marR="38794" marT="20475" marB="204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9979">
                <a:tc>
                  <a:txBody>
                    <a:bodyPr/>
                    <a:lstStyle/>
                    <a:p>
                      <a:pPr fontAlgn="base"/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Aneta </a:t>
                      </a:r>
                      <a:r>
                        <a:rPr lang="en-US" sz="10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Stopczyk</a:t>
                      </a:r>
                      <a:endParaRPr lang="pl-PL" sz="1000" b="1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fontAlgn="base">
                        <a:spcAft>
                          <a:spcPts val="750"/>
                        </a:spcAft>
                      </a:pPr>
                      <a:r>
                        <a:rPr lang="en-US" sz="10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Infosys</a:t>
                      </a:r>
                      <a:r>
                        <a:rPr lang="pl-PL" sz="10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BPO</a:t>
                      </a:r>
                      <a:r>
                        <a:rPr lang="pl-PL" sz="1000" b="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Poland</a:t>
                      </a:r>
                      <a:r>
                        <a:rPr lang="en-US" sz="10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, </a:t>
                      </a:r>
                      <a:r>
                        <a:rPr lang="en-US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Senior Team </a:t>
                      </a:r>
                      <a:r>
                        <a:rPr lang="en-US" sz="10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Lead</a:t>
                      </a:r>
                      <a:r>
                        <a:rPr lang="en-US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pl-PL" sz="10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4" marR="38794" marT="20475" marB="204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9979">
                <a:tc>
                  <a:txBody>
                    <a:bodyPr/>
                    <a:lstStyle/>
                    <a:p>
                      <a:pPr fontAlgn="base"/>
                      <a:r>
                        <a:rPr lang="pl-PL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Anna Maria Wesołowska</a:t>
                      </a:r>
                    </a:p>
                    <a:p>
                      <a:pPr fontAlgn="base">
                        <a:spcAft>
                          <a:spcPts val="750"/>
                        </a:spcAft>
                      </a:pPr>
                      <a:r>
                        <a:rPr lang="pl-PL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Sędzia Sądu Okręgowego w Łodzi w stanie </a:t>
                      </a:r>
                      <a:r>
                        <a:rPr lang="pl-PL" sz="10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spoczynku</a:t>
                      </a:r>
                      <a:r>
                        <a:rPr lang="pl-PL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pl-PL" sz="10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4" marR="38794" marT="20475" marB="204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7266">
                <a:tc>
                  <a:txBody>
                    <a:bodyPr/>
                    <a:lstStyle/>
                    <a:p>
                      <a:pPr fontAlgn="base"/>
                      <a:r>
                        <a:rPr lang="pl-PL" sz="100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Jarosław </a:t>
                      </a:r>
                      <a:r>
                        <a:rPr lang="pl-PL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Wojcieszek</a:t>
                      </a:r>
                    </a:p>
                    <a:p>
                      <a:pPr fontAlgn="base">
                        <a:spcAft>
                          <a:spcPts val="750"/>
                        </a:spcAft>
                      </a:pPr>
                      <a:r>
                        <a:rPr lang="pl-PL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Totalizator Sportowy Oddział w Łodzi, </a:t>
                      </a:r>
                      <a:r>
                        <a:rPr lang="pl-PL" sz="10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Dyrektor</a:t>
                      </a:r>
                      <a:r>
                        <a:rPr lang="pl-PL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pl-PL" sz="10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4" marR="38794" marT="20475" marB="204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869">
                <a:tc>
                  <a:txBody>
                    <a:bodyPr/>
                    <a:lstStyle/>
                    <a:p>
                      <a:pPr fontAlgn="base"/>
                      <a:r>
                        <a:rPr lang="pl-PL" sz="1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Bożena </a:t>
                      </a:r>
                      <a:r>
                        <a:rPr lang="pl-PL" sz="10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Ziemniewicz</a:t>
                      </a:r>
                      <a:endParaRPr lang="pl-PL" sz="1000" b="1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fontAlgn="base">
                        <a:spcAft>
                          <a:spcPts val="750"/>
                        </a:spcAft>
                      </a:pPr>
                      <a:r>
                        <a:rPr lang="pl-PL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Centrum Edukacyjno-Egzaminacyjne British Centre, </a:t>
                      </a:r>
                      <a:r>
                        <a:rPr lang="pl-PL" sz="10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/>
                      </a:r>
                      <a:br>
                        <a:rPr lang="pl-PL" sz="10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</a:br>
                      <a:r>
                        <a:rPr lang="pl-PL" sz="10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Dyrektor </a:t>
                      </a:r>
                      <a:r>
                        <a:rPr lang="pl-PL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Generalny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pl-PL" sz="10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94" marR="38794" marT="20475" marB="204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" name="Obraz 11" descr="Przemysław Andrzejak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34570"/>
            <a:ext cx="322222" cy="322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az 16" descr="Mariola Belina-Prażmowsk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3262"/>
            <a:ext cx="285578" cy="285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raz 17" descr="Joanna Berlińska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54" y="2068963"/>
            <a:ext cx="325321" cy="325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Obraz 18" descr="Krystian Bestry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8" y="2542736"/>
            <a:ext cx="283097" cy="283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Obraz 19" descr="Michał Bielawski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87" y="2934026"/>
            <a:ext cx="291270" cy="291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Obraz 20" descr="Malwina Choińska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87" y="3419182"/>
            <a:ext cx="283097" cy="283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Obraz 21" descr="Mariusz Dziedziński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86" y="3778953"/>
            <a:ext cx="283097" cy="283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Obraz 22" descr="Robert Fiutak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86" y="4135221"/>
            <a:ext cx="284873" cy="284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Obraz 23" descr="Marcin Franke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86" y="4493265"/>
            <a:ext cx="283097" cy="283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Obraz 24" descr="Jacek Grudzień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88" y="4877065"/>
            <a:ext cx="280396" cy="280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Obraz 25" descr="Michał Hertel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12" y="5330019"/>
            <a:ext cx="289171" cy="289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Obraz 26" descr="Bartłomiej Jaros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83" y="5704915"/>
            <a:ext cx="289300" cy="2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Obraz 27" descr="Agnieszka Józwik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29" y="6068291"/>
            <a:ext cx="279954" cy="279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Obraz 28" descr="Dariusz Lis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360" y="1228383"/>
            <a:ext cx="279935" cy="279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Obraz 29" descr="Tomasz Marchewa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029" y="1589877"/>
            <a:ext cx="281266" cy="281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Obraz 30" descr="http://absolwentvip.uni.lodz.pl/wp-content/uploads/2015/10/Szymon-Midera.jpg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029" y="1966908"/>
            <a:ext cx="281266" cy="281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Obraz 31" descr="Marcin Miller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445" y="2343939"/>
            <a:ext cx="280850" cy="28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Obraz 32" descr="http://absolwentvip.uni.lodz.pl/wp-content/uploads/2015/10/Moder130.jpg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989" y="2720554"/>
            <a:ext cx="280306" cy="280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Obraz 33" descr="jacek_podgorski_kwadrat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030" y="3083655"/>
            <a:ext cx="281266" cy="281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Obraz 34" descr="Michał Sopiński "/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030" y="3446481"/>
            <a:ext cx="281266" cy="281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Obraz 35" descr="Marcin Staniszewski"/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029" y="3823511"/>
            <a:ext cx="281266" cy="281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Obraz 36" descr="Aneta Stopczyk"/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766" y="4203326"/>
            <a:ext cx="280529" cy="280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Obraz 37" descr="Anna Maria Wesołowska"/>
          <p:cNvPicPr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029" y="4576197"/>
            <a:ext cx="281266" cy="281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Obraz 38" descr="Jarosław Wojcieszek"/>
          <p:cNvPicPr/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030" y="4954430"/>
            <a:ext cx="281266" cy="281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Obraz 39" descr="Bożena Ziemniewicz"/>
          <p:cNvPicPr/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029" y="5328038"/>
            <a:ext cx="281266" cy="281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007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5400" b="1" dirty="0" smtClean="0">
            <a:solidFill>
              <a:schemeClr val="tx2">
                <a:lumMod val="75000"/>
              </a:schemeClr>
            </a:solidFill>
            <a:latin typeface="Verdana" pitchFamily="34" charset="0"/>
            <a:ea typeface="Verdana" pitchFamily="34" charset="0"/>
            <a:cs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393</Words>
  <Application>Microsoft Office PowerPoint</Application>
  <PresentationFormat>On-screen Show (4:3)</PresentationFormat>
  <Paragraphs>88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Verdana</vt:lpstr>
      <vt:lpstr>Wingdings</vt:lpstr>
      <vt:lpstr>Motyw pakietu Office</vt:lpstr>
      <vt:lpstr>PowerPoint Presentation</vt:lpstr>
      <vt:lpstr>PowerPoint Presentation</vt:lpstr>
      <vt:lpstr>Diagnoza – stan przed realizacją projektu</vt:lpstr>
      <vt:lpstr>Założenia projektu</vt:lpstr>
      <vt:lpstr>Założenia dotyczące  potrzeb różnych grup  interesariuszy</vt:lpstr>
      <vt:lpstr>Główne wyzwania  w realizacji projektu</vt:lpstr>
      <vt:lpstr>Główne wyzwania  w realizacji projektu</vt:lpstr>
      <vt:lpstr>Osiągnięte rezultaty</vt:lpstr>
      <vt:lpstr>Mentorzy III edycji</vt:lpstr>
      <vt:lpstr>PowerPoint Presentation</vt:lpstr>
      <vt:lpstr>PowerPoint Presentation</vt:lpstr>
      <vt:lpstr>Podsumowanie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kopfer</dc:creator>
  <cp:lastModifiedBy>Luterek, Mariusz</cp:lastModifiedBy>
  <cp:revision>49</cp:revision>
  <cp:lastPrinted>2015-11-16T12:39:18Z</cp:lastPrinted>
  <dcterms:created xsi:type="dcterms:W3CDTF">2015-11-03T21:26:23Z</dcterms:created>
  <dcterms:modified xsi:type="dcterms:W3CDTF">2015-11-16T13:02:51Z</dcterms:modified>
</cp:coreProperties>
</file>