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71" r:id="rId5"/>
    <p:sldId id="274" r:id="rId6"/>
    <p:sldId id="265" r:id="rId7"/>
    <p:sldId id="266" r:id="rId8"/>
    <p:sldId id="267" r:id="rId9"/>
    <p:sldId id="270" r:id="rId10"/>
    <p:sldId id="268" r:id="rId11"/>
    <p:sldId id="269" r:id="rId12"/>
    <p:sldId id="260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41" autoAdjust="0"/>
    <p:restoredTop sz="94660"/>
  </p:normalViewPr>
  <p:slideViewPr>
    <p:cSldViewPr>
      <p:cViewPr varScale="1">
        <p:scale>
          <a:sx n="70" d="100"/>
          <a:sy n="70" d="100"/>
        </p:scale>
        <p:origin x="114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576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3036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2424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5111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8242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39" y="2984971"/>
            <a:ext cx="7163073" cy="137295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31639" y="1484784"/>
            <a:ext cx="7163073" cy="151216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89570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8860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2458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8054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6817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8503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511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4F99D-820E-4DCB-BF36-2334C384264C}" type="datetimeFigureOut">
              <a:rPr lang="pl-PL" smtClean="0"/>
              <a:t>2015-11-18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4987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85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pl-PL" sz="2400" b="1" dirty="0" smtClean="0">
                <a:solidFill>
                  <a:schemeClr val="tx2">
                    <a:lumMod val="50000"/>
                  </a:schemeClr>
                </a:solidFill>
              </a:rPr>
              <a:t>Podpowiedzi dla innych uczelni</a:t>
            </a:r>
            <a:endParaRPr lang="pl-PL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274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dirty="0" smtClean="0">
                <a:solidFill>
                  <a:srgbClr val="E31B23"/>
                </a:solidFill>
                <a:latin typeface="SanukPro-Medium" charset="0"/>
                <a:cs typeface="SanukPro-Medium" charset="0"/>
              </a:rPr>
              <a:t>∙  </a:t>
            </a:r>
            <a:r>
              <a:rPr lang="pl-PL" sz="1800" dirty="0" smtClean="0">
                <a:solidFill>
                  <a:srgbClr val="000000"/>
                </a:solidFill>
              </a:rPr>
              <a:t>Przyjąć spójną wizję rozwoju i konsekwentnie ją realizować</a:t>
            </a:r>
          </a:p>
          <a:p>
            <a:pPr marL="0" indent="0">
              <a:buNone/>
            </a:pPr>
            <a:r>
              <a:rPr lang="pl-PL" sz="1800" dirty="0" smtClean="0">
                <a:solidFill>
                  <a:srgbClr val="E31B23"/>
                </a:solidFill>
                <a:latin typeface="SanukPro-Medium" charset="0"/>
                <a:cs typeface="SanukPro-Medium" charset="0"/>
              </a:rPr>
              <a:t>∙  </a:t>
            </a:r>
            <a:r>
              <a:rPr lang="pl-PL" sz="1800" dirty="0" smtClean="0">
                <a:solidFill>
                  <a:srgbClr val="000000"/>
                </a:solidFill>
              </a:rPr>
              <a:t>Umacniać wielopoziomową komunikację i współpracę w skali globalnej</a:t>
            </a:r>
          </a:p>
          <a:p>
            <a:pPr marL="0" indent="0">
              <a:buNone/>
            </a:pPr>
            <a:r>
              <a:rPr lang="pl-PL" sz="1800" dirty="0" smtClean="0">
                <a:solidFill>
                  <a:srgbClr val="E31B23"/>
                </a:solidFill>
                <a:latin typeface="SanukPro-Medium" charset="0"/>
                <a:cs typeface="SanukPro-Medium" charset="0"/>
              </a:rPr>
              <a:t>∙  </a:t>
            </a:r>
            <a:r>
              <a:rPr lang="pl-PL" sz="1800" dirty="0" smtClean="0">
                <a:solidFill>
                  <a:srgbClr val="000000"/>
                </a:solidFill>
              </a:rPr>
              <a:t>Dbać o warunki pracy, rozwój kadry oraz jakość absolwentów</a:t>
            </a:r>
          </a:p>
          <a:p>
            <a:pPr marL="0" indent="0">
              <a:buNone/>
            </a:pPr>
            <a:r>
              <a:rPr lang="pl-PL" sz="1800" dirty="0" smtClean="0">
                <a:solidFill>
                  <a:srgbClr val="E31B23"/>
                </a:solidFill>
                <a:latin typeface="SanukPro-Medium" charset="0"/>
                <a:cs typeface="SanukPro-Medium" charset="0"/>
              </a:rPr>
              <a:t>∙  </a:t>
            </a:r>
            <a:r>
              <a:rPr lang="pl-PL" sz="1800" dirty="0" smtClean="0">
                <a:solidFill>
                  <a:srgbClr val="000000"/>
                </a:solidFill>
              </a:rPr>
              <a:t>Wykorzystywać efektywnie nowoczesne technologie, w tym ICT</a:t>
            </a:r>
          </a:p>
          <a:p>
            <a:pPr marL="0" indent="0">
              <a:buNone/>
            </a:pPr>
            <a:r>
              <a:rPr lang="pl-PL" sz="1800" dirty="0" smtClean="0">
                <a:solidFill>
                  <a:srgbClr val="E31B23"/>
                </a:solidFill>
                <a:latin typeface="SanukPro-Medium" charset="0"/>
                <a:cs typeface="SanukPro-Medium" charset="0"/>
              </a:rPr>
              <a:t>∙  </a:t>
            </a:r>
            <a:r>
              <a:rPr lang="pl-PL" sz="1800" dirty="0" smtClean="0">
                <a:solidFill>
                  <a:srgbClr val="000000"/>
                </a:solidFill>
              </a:rPr>
              <a:t>Koncentrować się na priorytetowych działaniach </a:t>
            </a:r>
          </a:p>
          <a:p>
            <a:pPr marL="0" indent="0">
              <a:buNone/>
            </a:pPr>
            <a:r>
              <a:rPr lang="pl-PL" sz="1800" dirty="0" smtClean="0">
                <a:solidFill>
                  <a:srgbClr val="E31B23"/>
                </a:solidFill>
                <a:latin typeface="SanukPro-Medium" charset="0"/>
                <a:cs typeface="SanukPro-Medium" charset="0"/>
              </a:rPr>
              <a:t>∙  </a:t>
            </a:r>
            <a:r>
              <a:rPr lang="pl-PL" sz="1800" dirty="0" smtClean="0">
                <a:solidFill>
                  <a:srgbClr val="000000"/>
                </a:solidFill>
              </a:rPr>
              <a:t>Kierować się dewizą PG </a:t>
            </a:r>
            <a:r>
              <a:rPr lang="pl-PL" sz="1800" dirty="0" smtClean="0">
                <a:solidFill>
                  <a:srgbClr val="000090"/>
                </a:solidFill>
              </a:rPr>
              <a:t>„Historia mądrością, przyszłość wyzwaniem”</a:t>
            </a:r>
          </a:p>
        </p:txBody>
      </p:sp>
    </p:spTree>
    <p:extLst>
      <p:ext uri="{BB962C8B-B14F-4D97-AF65-F5344CB8AC3E}">
        <p14:creationId xmlns:p14="http://schemas.microsoft.com/office/powerpoint/2010/main" val="172485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pl-PL" sz="2400" b="1" dirty="0" smtClean="0">
                <a:solidFill>
                  <a:schemeClr val="tx2">
                    <a:lumMod val="50000"/>
                  </a:schemeClr>
                </a:solidFill>
              </a:rPr>
              <a:t>Podsumowanie</a:t>
            </a:r>
            <a:endParaRPr lang="pl-PL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6913" y="1196752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800" b="1" dirty="0" smtClean="0"/>
              <a:t>Prof. Henryk Krawczyk, rektor Politechniki Gdańskiej od 2008 r. </a:t>
            </a:r>
          </a:p>
          <a:p>
            <a:pPr marL="0" indent="0">
              <a:buNone/>
            </a:pPr>
            <a:r>
              <a:rPr lang="pl-PL" sz="1800" b="1" dirty="0" smtClean="0">
                <a:solidFill>
                  <a:srgbClr val="000090"/>
                </a:solidFill>
              </a:rPr>
              <a:t>„Działać profesjonalnie i po ludzku”</a:t>
            </a:r>
          </a:p>
          <a:p>
            <a:pPr marL="0" indent="0">
              <a:buNone/>
            </a:pPr>
            <a:endParaRPr lang="pl-PL" sz="800" b="1" dirty="0" smtClean="0"/>
          </a:p>
          <a:p>
            <a:pPr marL="0" indent="0">
              <a:buNone/>
            </a:pPr>
            <a:r>
              <a:rPr lang="pl-PL" sz="1800" dirty="0"/>
              <a:t>Działanie profesjonalnie i po ludzku </a:t>
            </a:r>
            <a:r>
              <a:rPr lang="pl-PL" sz="1800" dirty="0" smtClean="0"/>
              <a:t>to </a:t>
            </a:r>
            <a:r>
              <a:rPr lang="pl-PL" sz="1800" dirty="0"/>
              <a:t>wykorzystywanie całej społeczności Politechniki Gdańskiej dla zapewnienia jej nieskrępowanego rozwoju</a:t>
            </a:r>
            <a:r>
              <a:rPr lang="pl-PL" sz="1800" dirty="0" smtClean="0"/>
              <a:t>.</a:t>
            </a:r>
          </a:p>
          <a:p>
            <a:pPr marL="0" indent="0">
              <a:buNone/>
            </a:pPr>
            <a:endParaRPr lang="pl-PL" sz="800" b="1" dirty="0" smtClean="0"/>
          </a:p>
          <a:p>
            <a:pPr marL="0" indent="0">
              <a:buNone/>
            </a:pPr>
            <a:r>
              <a:rPr lang="pl-PL" sz="1800" dirty="0" smtClean="0">
                <a:solidFill>
                  <a:srgbClr val="000090"/>
                </a:solidFill>
              </a:rPr>
              <a:t>Profesjonalnie</a:t>
            </a:r>
          </a:p>
          <a:p>
            <a:pPr marL="0" indent="0">
              <a:buNone/>
            </a:pPr>
            <a:r>
              <a:rPr lang="pl-PL" sz="1800" dirty="0" smtClean="0"/>
              <a:t>Z pełnym wykorzystywaniem dostępnej </a:t>
            </a:r>
            <a:r>
              <a:rPr lang="pl-PL" sz="1800" dirty="0"/>
              <a:t>wiedzy i </a:t>
            </a:r>
            <a:r>
              <a:rPr lang="pl-PL" sz="1800" dirty="0" smtClean="0"/>
              <a:t>możliwości, otwartością na współpracę, </a:t>
            </a:r>
            <a:r>
              <a:rPr lang="pl-PL" sz="1800" dirty="0"/>
              <a:t>z </a:t>
            </a:r>
            <a:r>
              <a:rPr lang="pl-PL" sz="1800" dirty="0" smtClean="0"/>
              <a:t>dużą dbałością </a:t>
            </a:r>
            <a:r>
              <a:rPr lang="pl-PL" sz="1800" dirty="0"/>
              <a:t>o </a:t>
            </a:r>
            <a:r>
              <a:rPr lang="pl-PL" sz="1800" dirty="0" smtClean="0"/>
              <a:t>jakość realizowanych zadań i efektywnym wykorzystywaniem infrastruktury </a:t>
            </a:r>
          </a:p>
          <a:p>
            <a:pPr marL="0" indent="0">
              <a:buNone/>
            </a:pPr>
            <a:endParaRPr lang="pl-PL" sz="800" dirty="0" smtClean="0"/>
          </a:p>
          <a:p>
            <a:pPr marL="0" indent="0">
              <a:buNone/>
            </a:pPr>
            <a:r>
              <a:rPr lang="pl-PL" sz="1800" dirty="0" smtClean="0">
                <a:solidFill>
                  <a:srgbClr val="000090"/>
                </a:solidFill>
              </a:rPr>
              <a:t>Po ludzku </a:t>
            </a:r>
          </a:p>
          <a:p>
            <a:pPr marL="0" indent="0">
              <a:buNone/>
            </a:pPr>
            <a:r>
              <a:rPr lang="pl-PL" sz="1800" dirty="0" smtClean="0"/>
              <a:t>Z pełnym zrozumieniem bieżącej sytuacji oraz </a:t>
            </a:r>
            <a:r>
              <a:rPr lang="pl-PL" sz="1800" dirty="0"/>
              <a:t>indywidualnych potrzeb </a:t>
            </a:r>
            <a:r>
              <a:rPr lang="pl-PL" sz="1800" dirty="0" smtClean="0"/>
              <a:t>każdej </a:t>
            </a:r>
            <a:r>
              <a:rPr lang="pl-PL" sz="1800" dirty="0"/>
              <a:t>osoby, </a:t>
            </a:r>
            <a:r>
              <a:rPr lang="pl-PL" sz="1800" dirty="0" smtClean="0"/>
              <a:t>   z zapewnieniem jej, poza </a:t>
            </a:r>
            <a:r>
              <a:rPr lang="pl-PL" sz="1800" dirty="0"/>
              <a:t>godnymi warunkami pracy, </a:t>
            </a:r>
            <a:r>
              <a:rPr lang="pl-PL" sz="1800" dirty="0" smtClean="0"/>
              <a:t>możliwości ciągłego rozwoju         </a:t>
            </a:r>
            <a:r>
              <a:rPr lang="pl-PL" sz="1800" dirty="0"/>
              <a:t>i czerpania z tego satysfakcji. </a:t>
            </a:r>
            <a:endParaRPr lang="pl-PL" sz="1800" dirty="0" smtClean="0"/>
          </a:p>
          <a:p>
            <a:pPr marL="0" indent="0">
              <a:lnSpc>
                <a:spcPct val="110000"/>
              </a:lnSpc>
              <a:buNone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92269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393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835696" y="2704119"/>
            <a:ext cx="7163073" cy="1372953"/>
          </a:xfrm>
        </p:spPr>
        <p:txBody>
          <a:bodyPr>
            <a:normAutofit/>
          </a:bodyPr>
          <a:lstStyle/>
          <a:p>
            <a:r>
              <a:rPr lang="pl-PL" sz="2800" dirty="0" smtClean="0"/>
              <a:t>Prof. HENRYK KRAWCZYK </a:t>
            </a:r>
            <a:br>
              <a:rPr lang="pl-PL" sz="2800" dirty="0" smtClean="0"/>
            </a:br>
            <a:r>
              <a:rPr lang="pl-PL" sz="2800" dirty="0" smtClean="0"/>
              <a:t>REKTOR POLITECHNIKI GDAŃSKIEJ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49834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pl-PL" sz="2400" b="1" dirty="0">
                <a:solidFill>
                  <a:schemeClr val="tx2">
                    <a:lumMod val="50000"/>
                  </a:schemeClr>
                </a:solidFill>
              </a:rPr>
              <a:t>Diagnoza – stan w punkcie wyjścia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2736304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pl-PL" sz="1800" dirty="0" smtClean="0">
                <a:solidFill>
                  <a:srgbClr val="E31B23"/>
                </a:solidFill>
                <a:latin typeface="SanukPro-Medium" charset="0"/>
                <a:cs typeface="SanukPro-Medium" charset="0"/>
              </a:rPr>
              <a:t>∙  </a:t>
            </a:r>
            <a:r>
              <a:rPr lang="pl-PL" sz="1800" dirty="0" smtClean="0"/>
              <a:t>Brak elastyczności funkcjonowania i reagowania na zmiany w otoczeniu – nowa  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1800" dirty="0"/>
              <a:t> </a:t>
            </a:r>
            <a:r>
              <a:rPr lang="pl-PL" sz="1800" dirty="0" smtClean="0"/>
              <a:t>   struktura organizacyjna centrum – minimalizacja załatwianych spraw</a:t>
            </a:r>
          </a:p>
          <a:p>
            <a:pPr marL="0" indent="0">
              <a:lnSpc>
                <a:spcPct val="90000"/>
              </a:lnSpc>
              <a:buNone/>
            </a:pPr>
            <a:endParaRPr lang="pl-PL" sz="800" dirty="0" smtClean="0"/>
          </a:p>
          <a:p>
            <a:pPr marL="0" indent="0">
              <a:buNone/>
            </a:pPr>
            <a:r>
              <a:rPr lang="pl-PL" sz="1800" dirty="0" smtClean="0">
                <a:solidFill>
                  <a:srgbClr val="E31B23"/>
                </a:solidFill>
                <a:latin typeface="SanukPro-Medium" charset="0"/>
                <a:cs typeface="SanukPro-Medium" charset="0"/>
              </a:rPr>
              <a:t>∙  </a:t>
            </a:r>
            <a:r>
              <a:rPr lang="pl-PL" sz="1800" dirty="0" smtClean="0"/>
              <a:t>Potrzeba modernizacji obszarów zarządzania:</a:t>
            </a:r>
          </a:p>
          <a:p>
            <a:pPr lvl="1">
              <a:lnSpc>
                <a:spcPct val="90000"/>
              </a:lnSpc>
            </a:pPr>
            <a:r>
              <a:rPr lang="pl-PL" sz="1800" dirty="0"/>
              <a:t>s</a:t>
            </a:r>
            <a:r>
              <a:rPr lang="pl-PL" sz="1800" dirty="0" smtClean="0"/>
              <a:t>ystem motywacyjny (jakość pracy, a wysokość wynagrodzeń)</a:t>
            </a:r>
          </a:p>
          <a:p>
            <a:pPr lvl="1">
              <a:lnSpc>
                <a:spcPct val="90000"/>
              </a:lnSpc>
            </a:pPr>
            <a:r>
              <a:rPr lang="pl-PL" sz="1800" dirty="0" smtClean="0"/>
              <a:t>konieczność dopasowania struktury zatrudnienia do realizowanych                     i zmieniających się zadań na uczelni</a:t>
            </a:r>
          </a:p>
          <a:p>
            <a:pPr lvl="1">
              <a:lnSpc>
                <a:spcPct val="90000"/>
              </a:lnSpc>
            </a:pPr>
            <a:r>
              <a:rPr lang="pl-PL" sz="1800" dirty="0" smtClean="0"/>
              <a:t>usprawnienie procesów jakości i kontroli zarządczej (wskaźniki postępu)</a:t>
            </a:r>
            <a:endParaRPr lang="pl-PL" sz="1800" dirty="0"/>
          </a:p>
          <a:p>
            <a:pPr lvl="1">
              <a:lnSpc>
                <a:spcPct val="90000"/>
              </a:lnSpc>
            </a:pPr>
            <a:r>
              <a:rPr lang="pl-PL" sz="1800" dirty="0" smtClean="0"/>
              <a:t>rozwój zintegrowanego systemu informatycznego (E-Uczelnia)</a:t>
            </a:r>
            <a:endParaRPr lang="pl-PL" dirty="0" smtClean="0"/>
          </a:p>
          <a:p>
            <a:endParaRPr lang="pl-PL" dirty="0" smtClean="0"/>
          </a:p>
          <a:p>
            <a:pPr marL="0" indent="0">
              <a:buNone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18595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pl-PL" sz="2400" b="1" dirty="0" smtClean="0">
                <a:solidFill>
                  <a:schemeClr val="tx2">
                    <a:lumMod val="50000"/>
                  </a:schemeClr>
                </a:solidFill>
              </a:rPr>
              <a:t>Założenia </a:t>
            </a:r>
            <a:r>
              <a:rPr lang="pl-PL" sz="2400" b="1" dirty="0">
                <a:solidFill>
                  <a:schemeClr val="tx2">
                    <a:lumMod val="50000"/>
                  </a:schemeClr>
                </a:solidFill>
              </a:rPr>
              <a:t>podejmowanych działań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268760"/>
            <a:ext cx="8507288" cy="3384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 smtClean="0">
                <a:solidFill>
                  <a:srgbClr val="000090"/>
                </a:solidFill>
              </a:rPr>
              <a:t>Uczelnia typu SMART:</a:t>
            </a:r>
          </a:p>
          <a:p>
            <a:pPr marL="0" indent="0">
              <a:buNone/>
            </a:pPr>
            <a:r>
              <a:rPr lang="pl-PL" sz="1800" dirty="0" smtClean="0">
                <a:solidFill>
                  <a:srgbClr val="E31B23"/>
                </a:solidFill>
                <a:latin typeface="SanukPro-Medium" charset="0"/>
                <a:cs typeface="SanukPro-Medium" charset="0"/>
              </a:rPr>
              <a:t>∙  </a:t>
            </a:r>
            <a:r>
              <a:rPr lang="pl-PL" sz="1800" dirty="0" smtClean="0"/>
              <a:t>Realizacja trójkąta wiedzy razem z trójkątem motywacji – Inżynier Przyszłości, CDIO</a:t>
            </a:r>
          </a:p>
          <a:p>
            <a:pPr marL="0" indent="0">
              <a:buNone/>
            </a:pPr>
            <a:r>
              <a:rPr lang="pl-PL" sz="1800" dirty="0" smtClean="0">
                <a:solidFill>
                  <a:srgbClr val="E31B23"/>
                </a:solidFill>
                <a:latin typeface="SanukPro-Medium" charset="0"/>
                <a:cs typeface="SanukPro-Medium" charset="0"/>
              </a:rPr>
              <a:t>∙  </a:t>
            </a:r>
            <a:r>
              <a:rPr lang="pl-PL" sz="1800" dirty="0" smtClean="0"/>
              <a:t>Usprawnienie zarządzania i organizacji – struktura i nowe procedury</a:t>
            </a:r>
          </a:p>
          <a:p>
            <a:pPr marL="0" indent="0">
              <a:buNone/>
            </a:pPr>
            <a:r>
              <a:rPr lang="pl-PL" sz="1800" dirty="0" smtClean="0">
                <a:solidFill>
                  <a:srgbClr val="E31B23"/>
                </a:solidFill>
                <a:latin typeface="SanukPro-Medium" charset="0"/>
                <a:cs typeface="SanukPro-Medium" charset="0"/>
              </a:rPr>
              <a:t>∙  </a:t>
            </a:r>
            <a:r>
              <a:rPr lang="pl-PL" sz="1800" dirty="0" smtClean="0"/>
              <a:t>Uwzględnienie priorytetów ministerialnych (internacjonalizacja, komercjalizacja,  </a:t>
            </a:r>
          </a:p>
          <a:p>
            <a:pPr marL="0" indent="0">
              <a:buNone/>
            </a:pPr>
            <a:r>
              <a:rPr lang="pl-PL" sz="1800" dirty="0" smtClean="0"/>
              <a:t>    rozwój pracy zespołowej, umiejętności cyfrowych, reagowanie w sytuacjach   </a:t>
            </a:r>
          </a:p>
          <a:p>
            <a:pPr marL="0" indent="0">
              <a:buNone/>
            </a:pPr>
            <a:r>
              <a:rPr lang="pl-PL" sz="1800" dirty="0" smtClean="0"/>
              <a:t>    wyjątkowych)</a:t>
            </a:r>
          </a:p>
          <a:p>
            <a:pPr marL="0" indent="0">
              <a:buNone/>
            </a:pPr>
            <a:r>
              <a:rPr lang="pl-PL" sz="1800" dirty="0" smtClean="0">
                <a:solidFill>
                  <a:srgbClr val="E31B23"/>
                </a:solidFill>
                <a:latin typeface="SanukPro-Medium" charset="0"/>
                <a:cs typeface="SanukPro-Medium" charset="0"/>
              </a:rPr>
              <a:t>∙  </a:t>
            </a:r>
            <a:r>
              <a:rPr lang="pl-PL" sz="1800" dirty="0" smtClean="0"/>
              <a:t>Spotkania kluczowych środowisk Uczelni dotyczące rozwoju jej strategii i budowania </a:t>
            </a:r>
            <a:r>
              <a:rPr lang="pl-PL" sz="1800" dirty="0"/>
              <a:t> </a:t>
            </a:r>
            <a:r>
              <a:rPr lang="pl-PL" sz="1800" dirty="0" smtClean="0"/>
              <a:t> </a:t>
            </a:r>
          </a:p>
          <a:p>
            <a:pPr marL="0" indent="0">
              <a:buNone/>
            </a:pPr>
            <a:r>
              <a:rPr lang="pl-PL" sz="1800" dirty="0" smtClean="0"/>
              <a:t>    relacji z różnymi grupami interesariuszy</a:t>
            </a:r>
          </a:p>
          <a:p>
            <a:pPr marL="0" indent="0">
              <a:buNone/>
            </a:pPr>
            <a:endParaRPr lang="pl-PL" dirty="0" smtClean="0"/>
          </a:p>
          <a:p>
            <a:pPr lvl="2"/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689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Łącznik prosty 61"/>
          <p:cNvCxnSpPr/>
          <p:nvPr/>
        </p:nvCxnSpPr>
        <p:spPr>
          <a:xfrm>
            <a:off x="6372200" y="3933056"/>
            <a:ext cx="432048" cy="0"/>
          </a:xfrm>
          <a:prstGeom prst="line">
            <a:avLst/>
          </a:prstGeom>
          <a:ln w="28575" cmpd="sng"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37"/>
          <p:cNvCxnSpPr/>
          <p:nvPr/>
        </p:nvCxnSpPr>
        <p:spPr>
          <a:xfrm>
            <a:off x="3419872" y="3212976"/>
            <a:ext cx="0" cy="216024"/>
          </a:xfrm>
          <a:prstGeom prst="line">
            <a:avLst/>
          </a:prstGeom>
          <a:ln w="28575" cmpd="sng"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y 38"/>
          <p:cNvCxnSpPr/>
          <p:nvPr/>
        </p:nvCxnSpPr>
        <p:spPr>
          <a:xfrm>
            <a:off x="5724128" y="3212976"/>
            <a:ext cx="0" cy="216024"/>
          </a:xfrm>
          <a:prstGeom prst="line">
            <a:avLst/>
          </a:prstGeom>
          <a:ln w="28575" cmpd="sng"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34"/>
          <p:cNvCxnSpPr/>
          <p:nvPr/>
        </p:nvCxnSpPr>
        <p:spPr>
          <a:xfrm>
            <a:off x="7812360" y="3212976"/>
            <a:ext cx="0" cy="216024"/>
          </a:xfrm>
          <a:prstGeom prst="line">
            <a:avLst/>
          </a:prstGeom>
          <a:ln w="28575" cmpd="sng"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Łącznik prosty 47"/>
          <p:cNvCxnSpPr/>
          <p:nvPr/>
        </p:nvCxnSpPr>
        <p:spPr>
          <a:xfrm>
            <a:off x="7812360" y="5013176"/>
            <a:ext cx="0" cy="432048"/>
          </a:xfrm>
          <a:prstGeom prst="line">
            <a:avLst/>
          </a:prstGeom>
          <a:ln w="28575" cmpd="sng"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36"/>
          <p:cNvCxnSpPr/>
          <p:nvPr/>
        </p:nvCxnSpPr>
        <p:spPr>
          <a:xfrm>
            <a:off x="2195736" y="3933056"/>
            <a:ext cx="432048" cy="0"/>
          </a:xfrm>
          <a:prstGeom prst="line">
            <a:avLst/>
          </a:prstGeom>
          <a:ln w="28575" cmpd="sng"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Łącznik prosty 60"/>
          <p:cNvCxnSpPr/>
          <p:nvPr/>
        </p:nvCxnSpPr>
        <p:spPr>
          <a:xfrm>
            <a:off x="4211960" y="3933056"/>
            <a:ext cx="432048" cy="0"/>
          </a:xfrm>
          <a:prstGeom prst="line">
            <a:avLst/>
          </a:prstGeom>
          <a:ln w="28575" cmpd="sng"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Łącznik prosty 40"/>
          <p:cNvCxnSpPr/>
          <p:nvPr/>
        </p:nvCxnSpPr>
        <p:spPr>
          <a:xfrm>
            <a:off x="3419872" y="5013176"/>
            <a:ext cx="0" cy="432048"/>
          </a:xfrm>
          <a:prstGeom prst="line">
            <a:avLst/>
          </a:prstGeom>
          <a:ln w="28575" cmpd="sng"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Łącznik prosty 46"/>
          <p:cNvCxnSpPr/>
          <p:nvPr/>
        </p:nvCxnSpPr>
        <p:spPr>
          <a:xfrm>
            <a:off x="5436096" y="5229200"/>
            <a:ext cx="0" cy="216024"/>
          </a:xfrm>
          <a:prstGeom prst="line">
            <a:avLst/>
          </a:prstGeom>
          <a:ln w="28575" cmpd="sng"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Łącznik prosty 75"/>
          <p:cNvCxnSpPr/>
          <p:nvPr/>
        </p:nvCxnSpPr>
        <p:spPr>
          <a:xfrm>
            <a:off x="1259632" y="1988840"/>
            <a:ext cx="0" cy="216024"/>
          </a:xfrm>
          <a:prstGeom prst="line">
            <a:avLst/>
          </a:prstGeom>
          <a:ln w="28575" cmpd="sng"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Łącznik prosty 76"/>
          <p:cNvCxnSpPr/>
          <p:nvPr/>
        </p:nvCxnSpPr>
        <p:spPr>
          <a:xfrm>
            <a:off x="3491880" y="1988840"/>
            <a:ext cx="0" cy="216024"/>
          </a:xfrm>
          <a:prstGeom prst="line">
            <a:avLst/>
          </a:prstGeom>
          <a:ln w="28575" cmpd="sng"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Łącznik prosty 77"/>
          <p:cNvCxnSpPr/>
          <p:nvPr/>
        </p:nvCxnSpPr>
        <p:spPr>
          <a:xfrm>
            <a:off x="5724128" y="1988840"/>
            <a:ext cx="0" cy="216024"/>
          </a:xfrm>
          <a:prstGeom prst="line">
            <a:avLst/>
          </a:prstGeom>
          <a:ln w="28575" cmpd="sng"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Łącznik prosty 78"/>
          <p:cNvCxnSpPr/>
          <p:nvPr/>
        </p:nvCxnSpPr>
        <p:spPr>
          <a:xfrm>
            <a:off x="7812360" y="1988840"/>
            <a:ext cx="0" cy="216024"/>
          </a:xfrm>
          <a:prstGeom prst="line">
            <a:avLst/>
          </a:prstGeom>
          <a:ln w="28575" cmpd="sng"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Łącznik prosty 73"/>
          <p:cNvCxnSpPr/>
          <p:nvPr/>
        </p:nvCxnSpPr>
        <p:spPr>
          <a:xfrm>
            <a:off x="1259632" y="3212976"/>
            <a:ext cx="0" cy="216024"/>
          </a:xfrm>
          <a:prstGeom prst="line">
            <a:avLst/>
          </a:prstGeom>
          <a:ln w="28575" cmpd="sng"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4900" y="260648"/>
            <a:ext cx="8229600" cy="1143000"/>
          </a:xfrm>
        </p:spPr>
        <p:txBody>
          <a:bodyPr>
            <a:normAutofit/>
          </a:bodyPr>
          <a:lstStyle/>
          <a:p>
            <a:pPr lvl="0" algn="l"/>
            <a:r>
              <a:rPr lang="pl-PL" sz="2400" b="1" dirty="0" smtClean="0">
                <a:solidFill>
                  <a:schemeClr val="tx2">
                    <a:lumMod val="50000"/>
                  </a:schemeClr>
                </a:solidFill>
              </a:rPr>
              <a:t>Założenia </a:t>
            </a:r>
            <a:r>
              <a:rPr lang="pl-PL" sz="2400" b="1" dirty="0">
                <a:solidFill>
                  <a:schemeClr val="tx2">
                    <a:lumMod val="50000"/>
                  </a:schemeClr>
                </a:solidFill>
              </a:rPr>
              <a:t>dotyczące potrzeb </a:t>
            </a:r>
            <a:r>
              <a:rPr lang="pl-PL" sz="2400" b="1" dirty="0" smtClean="0">
                <a:solidFill>
                  <a:schemeClr val="tx2">
                    <a:lumMod val="50000"/>
                  </a:schemeClr>
                </a:solidFill>
              </a:rPr>
              <a:t>różnych </a:t>
            </a:r>
            <a:r>
              <a:rPr lang="pl-PL" sz="2400" b="1" dirty="0">
                <a:solidFill>
                  <a:schemeClr val="tx2">
                    <a:lumMod val="50000"/>
                  </a:schemeClr>
                </a:solidFill>
              </a:rPr>
              <a:t>grup interesariuszy</a:t>
            </a:r>
          </a:p>
        </p:txBody>
      </p:sp>
      <p:sp>
        <p:nvSpPr>
          <p:cNvPr id="6" name="Prostokąt 5"/>
          <p:cNvSpPr/>
          <p:nvPr/>
        </p:nvSpPr>
        <p:spPr>
          <a:xfrm>
            <a:off x="3131840" y="1320379"/>
            <a:ext cx="2281237" cy="452437"/>
          </a:xfrm>
          <a:prstGeom prst="rect">
            <a:avLst/>
          </a:prstGeom>
          <a:solidFill>
            <a:srgbClr val="0037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Politechnika Gdańska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8" name="Elipsa 15"/>
          <p:cNvSpPr>
            <a:spLocks noChangeArrowheads="1"/>
          </p:cNvSpPr>
          <p:nvPr/>
        </p:nvSpPr>
        <p:spPr bwMode="auto">
          <a:xfrm>
            <a:off x="6948264" y="2177926"/>
            <a:ext cx="1800200" cy="1035050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pl-PL" sz="1100">
              <a:solidFill>
                <a:srgbClr val="003767"/>
              </a:solidFill>
              <a:latin typeface="+mn-lt"/>
              <a:ea typeface="+mn-ea"/>
            </a:endParaRPr>
          </a:p>
        </p:txBody>
      </p:sp>
      <p:sp>
        <p:nvSpPr>
          <p:cNvPr id="15" name="Elipsa 15"/>
          <p:cNvSpPr>
            <a:spLocks noChangeArrowheads="1"/>
          </p:cNvSpPr>
          <p:nvPr/>
        </p:nvSpPr>
        <p:spPr bwMode="auto">
          <a:xfrm>
            <a:off x="395536" y="2177926"/>
            <a:ext cx="1800200" cy="1035050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pl-PL" sz="1100">
              <a:solidFill>
                <a:srgbClr val="003767"/>
              </a:solidFill>
              <a:latin typeface="+mn-lt"/>
              <a:ea typeface="+mn-ea"/>
            </a:endParaRPr>
          </a:p>
        </p:txBody>
      </p:sp>
      <p:sp>
        <p:nvSpPr>
          <p:cNvPr id="16" name="Elipsa 15"/>
          <p:cNvSpPr>
            <a:spLocks noChangeArrowheads="1"/>
          </p:cNvSpPr>
          <p:nvPr/>
        </p:nvSpPr>
        <p:spPr bwMode="auto">
          <a:xfrm>
            <a:off x="2627784" y="2177926"/>
            <a:ext cx="1800200" cy="1035050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pl-PL" sz="1100">
              <a:solidFill>
                <a:srgbClr val="003767"/>
              </a:solidFill>
              <a:latin typeface="+mn-lt"/>
              <a:ea typeface="+mn-ea"/>
            </a:endParaRPr>
          </a:p>
        </p:txBody>
      </p:sp>
      <p:sp>
        <p:nvSpPr>
          <p:cNvPr id="17" name="Elipsa 15"/>
          <p:cNvSpPr>
            <a:spLocks noChangeArrowheads="1"/>
          </p:cNvSpPr>
          <p:nvPr/>
        </p:nvSpPr>
        <p:spPr bwMode="auto">
          <a:xfrm>
            <a:off x="4788024" y="2177926"/>
            <a:ext cx="1800200" cy="1035050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pl-PL" sz="1100">
              <a:solidFill>
                <a:srgbClr val="003767"/>
              </a:solidFill>
              <a:latin typeface="+mn-lt"/>
              <a:ea typeface="+mn-ea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2699792" y="2350621"/>
            <a:ext cx="15717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>
                <a:solidFill>
                  <a:srgbClr val="FFFFFF"/>
                </a:solidFill>
              </a:rPr>
              <a:t>Kadra </a:t>
            </a:r>
          </a:p>
          <a:p>
            <a:pPr algn="ctr"/>
            <a:r>
              <a:rPr lang="pl-PL" dirty="0" smtClean="0">
                <a:solidFill>
                  <a:srgbClr val="FFFFFF"/>
                </a:solidFill>
              </a:rPr>
              <a:t>naukowa</a:t>
            </a: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5230871" y="2483604"/>
            <a:ext cx="997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dirty="0">
                <a:solidFill>
                  <a:srgbClr val="FFFFFF"/>
                </a:solidFill>
              </a:rPr>
              <a:t>Studenci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899592" y="2483604"/>
            <a:ext cx="780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dirty="0" smtClean="0">
                <a:solidFill>
                  <a:srgbClr val="FFFFFF"/>
                </a:solidFill>
              </a:rPr>
              <a:t>Biznes</a:t>
            </a: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29" name="PoleTekstowe 28"/>
          <p:cNvSpPr txBox="1"/>
          <p:nvPr/>
        </p:nvSpPr>
        <p:spPr>
          <a:xfrm>
            <a:off x="2555776" y="3429000"/>
            <a:ext cx="1800200" cy="1647631"/>
          </a:xfrm>
          <a:prstGeom prst="rect">
            <a:avLst/>
          </a:prstGeom>
          <a:solidFill>
            <a:srgbClr val="558ED5"/>
          </a:solidFill>
          <a:ln>
            <a:solidFill>
              <a:srgbClr val="558ED5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sz="1600" dirty="0" smtClean="0">
                <a:solidFill>
                  <a:srgbClr val="E31B23"/>
                </a:solidFill>
                <a:latin typeface="SanukPro-Medium" charset="0"/>
                <a:cs typeface="SanukPro-Medium" charset="0"/>
              </a:rPr>
              <a:t>∙ </a:t>
            </a:r>
            <a:r>
              <a:rPr lang="pl-PL" sz="1600" dirty="0" smtClean="0">
                <a:solidFill>
                  <a:srgbClr val="FFFFFF"/>
                </a:solidFill>
                <a:latin typeface="+mj-lt"/>
                <a:cs typeface="SanukPro-Medium" charset="0"/>
              </a:rPr>
              <a:t>możliwości </a:t>
            </a:r>
          </a:p>
          <a:p>
            <a:pPr>
              <a:lnSpc>
                <a:spcPct val="90000"/>
              </a:lnSpc>
            </a:pPr>
            <a:r>
              <a:rPr lang="pl-PL" sz="1600" dirty="0" smtClean="0">
                <a:solidFill>
                  <a:srgbClr val="FFFFFF"/>
                </a:solidFill>
                <a:latin typeface="+mj-lt"/>
                <a:cs typeface="SanukPro-Medium" charset="0"/>
              </a:rPr>
              <a:t>   rozwoju</a:t>
            </a:r>
          </a:p>
          <a:p>
            <a:pPr>
              <a:lnSpc>
                <a:spcPct val="90000"/>
              </a:lnSpc>
            </a:pPr>
            <a:r>
              <a:rPr lang="pl-PL" sz="1600" dirty="0" smtClean="0">
                <a:solidFill>
                  <a:srgbClr val="E31B23"/>
                </a:solidFill>
                <a:latin typeface="SanukPro-Medium" charset="0"/>
                <a:cs typeface="SanukPro-Medium" charset="0"/>
              </a:rPr>
              <a:t>∙ </a:t>
            </a:r>
            <a:r>
              <a:rPr lang="pl-PL" sz="1600" dirty="0" smtClean="0">
                <a:solidFill>
                  <a:schemeClr val="bg1"/>
                </a:solidFill>
                <a:latin typeface="+mj-lt"/>
                <a:cs typeface="SanukPro-Medium" charset="0"/>
              </a:rPr>
              <a:t>projekty              </a:t>
            </a:r>
          </a:p>
          <a:p>
            <a:pPr>
              <a:lnSpc>
                <a:spcPct val="90000"/>
              </a:lnSpc>
            </a:pPr>
            <a:r>
              <a:rPr lang="pl-PL" sz="1600" dirty="0" smtClean="0">
                <a:solidFill>
                  <a:schemeClr val="bg1"/>
                </a:solidFill>
                <a:latin typeface="+mj-lt"/>
                <a:cs typeface="SanukPro-Medium" charset="0"/>
              </a:rPr>
              <a:t>   i </a:t>
            </a:r>
            <a:r>
              <a:rPr lang="pl-PL" sz="1600" dirty="0" smtClean="0">
                <a:solidFill>
                  <a:srgbClr val="FFFFFF"/>
                </a:solidFill>
                <a:cs typeface="SanukPro-Medium" charset="0"/>
              </a:rPr>
              <a:t>współpraca  </a:t>
            </a:r>
          </a:p>
          <a:p>
            <a:pPr>
              <a:lnSpc>
                <a:spcPct val="90000"/>
              </a:lnSpc>
            </a:pPr>
            <a:r>
              <a:rPr lang="pl-PL" sz="1600" dirty="0" smtClean="0">
                <a:solidFill>
                  <a:srgbClr val="FFFFFF"/>
                </a:solidFill>
                <a:cs typeface="SanukPro-Medium" charset="0"/>
              </a:rPr>
              <a:t>   międzynarodowa</a:t>
            </a:r>
          </a:p>
          <a:p>
            <a:pPr>
              <a:lnSpc>
                <a:spcPct val="90000"/>
              </a:lnSpc>
            </a:pPr>
            <a:r>
              <a:rPr lang="pl-PL" sz="1600" dirty="0" smtClean="0">
                <a:solidFill>
                  <a:srgbClr val="E31B23"/>
                </a:solidFill>
                <a:latin typeface="SanukPro-Medium" charset="0"/>
                <a:cs typeface="SanukPro-Medium" charset="0"/>
              </a:rPr>
              <a:t>∙ </a:t>
            </a:r>
            <a:r>
              <a:rPr lang="pl-PL" sz="1600" dirty="0" smtClean="0">
                <a:solidFill>
                  <a:srgbClr val="FFFFFF"/>
                </a:solidFill>
                <a:latin typeface="+mj-lt"/>
                <a:cs typeface="SanukPro-Medium" charset="0"/>
              </a:rPr>
              <a:t>nowoczesna  </a:t>
            </a:r>
          </a:p>
          <a:p>
            <a:pPr>
              <a:lnSpc>
                <a:spcPct val="90000"/>
              </a:lnSpc>
            </a:pPr>
            <a:r>
              <a:rPr lang="pl-PL" sz="1600" dirty="0" smtClean="0">
                <a:solidFill>
                  <a:srgbClr val="FFFFFF"/>
                </a:solidFill>
                <a:latin typeface="+mj-lt"/>
                <a:cs typeface="SanukPro-Medium" charset="0"/>
              </a:rPr>
              <a:t>   infrastruktura</a:t>
            </a:r>
            <a:endParaRPr lang="pl-PL" sz="1600" dirty="0">
              <a:solidFill>
                <a:srgbClr val="FFFFFF"/>
              </a:solidFill>
              <a:latin typeface="+mj-lt"/>
              <a:cs typeface="SanukPro-Medium" charset="0"/>
            </a:endParaRPr>
          </a:p>
        </p:txBody>
      </p:sp>
      <p:sp>
        <p:nvSpPr>
          <p:cNvPr id="30" name="PoleTekstowe 29"/>
          <p:cNvSpPr txBox="1"/>
          <p:nvPr/>
        </p:nvSpPr>
        <p:spPr>
          <a:xfrm>
            <a:off x="395536" y="3429000"/>
            <a:ext cx="1800200" cy="1426031"/>
          </a:xfrm>
          <a:prstGeom prst="rect">
            <a:avLst/>
          </a:prstGeom>
          <a:solidFill>
            <a:srgbClr val="558ED5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sz="1600" dirty="0">
                <a:solidFill>
                  <a:srgbClr val="E31B23"/>
                </a:solidFill>
                <a:latin typeface="SanukPro-Medium" charset="0"/>
                <a:cs typeface="SanukPro-Medium" charset="0"/>
              </a:rPr>
              <a:t>∙ </a:t>
            </a:r>
            <a:r>
              <a:rPr lang="pl-PL" sz="1600" dirty="0" smtClean="0">
                <a:solidFill>
                  <a:srgbClr val="FFFFFF"/>
                </a:solidFill>
                <a:cs typeface="SanukPro-Medium" charset="0"/>
              </a:rPr>
              <a:t>właściwa   </a:t>
            </a:r>
          </a:p>
          <a:p>
            <a:pPr>
              <a:lnSpc>
                <a:spcPct val="90000"/>
              </a:lnSpc>
            </a:pPr>
            <a:r>
              <a:rPr lang="pl-PL" sz="1600" dirty="0" smtClean="0">
                <a:solidFill>
                  <a:srgbClr val="FFFFFF"/>
                </a:solidFill>
                <a:cs typeface="SanukPro-Medium" charset="0"/>
              </a:rPr>
              <a:t>   sylwetka </a:t>
            </a:r>
          </a:p>
          <a:p>
            <a:pPr>
              <a:lnSpc>
                <a:spcPct val="90000"/>
              </a:lnSpc>
            </a:pPr>
            <a:r>
              <a:rPr lang="pl-PL" sz="1600" dirty="0" smtClean="0">
                <a:solidFill>
                  <a:srgbClr val="FFFFFF"/>
                </a:solidFill>
                <a:cs typeface="SanukPro-Medium" charset="0"/>
              </a:rPr>
              <a:t>   absolwenta</a:t>
            </a:r>
            <a:endParaRPr lang="pl-PL" sz="1600" dirty="0">
              <a:solidFill>
                <a:srgbClr val="FFFFFF"/>
              </a:solidFill>
              <a:cs typeface="SanukPro-Medium" charset="0"/>
            </a:endParaRPr>
          </a:p>
          <a:p>
            <a:pPr>
              <a:lnSpc>
                <a:spcPct val="90000"/>
              </a:lnSpc>
            </a:pPr>
            <a:r>
              <a:rPr lang="pl-PL" sz="1600" dirty="0" smtClean="0">
                <a:solidFill>
                  <a:srgbClr val="E31B23"/>
                </a:solidFill>
                <a:latin typeface="SanukPro-Medium" charset="0"/>
                <a:cs typeface="SanukPro-Medium" charset="0"/>
              </a:rPr>
              <a:t>∙ </a:t>
            </a:r>
            <a:r>
              <a:rPr lang="pl-PL" sz="1600" dirty="0" smtClean="0">
                <a:solidFill>
                  <a:srgbClr val="FFFFFF"/>
                </a:solidFill>
                <a:cs typeface="SanukPro-Medium" charset="0"/>
              </a:rPr>
              <a:t>przydatność </a:t>
            </a:r>
          </a:p>
          <a:p>
            <a:pPr>
              <a:lnSpc>
                <a:spcPct val="90000"/>
              </a:lnSpc>
            </a:pPr>
            <a:r>
              <a:rPr lang="pl-PL" sz="1600" dirty="0" smtClean="0">
                <a:solidFill>
                  <a:srgbClr val="FFFFFF"/>
                </a:solidFill>
                <a:cs typeface="SanukPro-Medium" charset="0"/>
              </a:rPr>
              <a:t>   wyników badań</a:t>
            </a:r>
            <a:endParaRPr lang="pl-PL" sz="1600" dirty="0">
              <a:solidFill>
                <a:srgbClr val="FFFFFF"/>
              </a:solidFill>
              <a:cs typeface="SanukPro-Medium" charset="0"/>
            </a:endParaRPr>
          </a:p>
          <a:p>
            <a:pPr>
              <a:lnSpc>
                <a:spcPct val="90000"/>
              </a:lnSpc>
            </a:pPr>
            <a:endParaRPr lang="pl-PL" sz="1600" dirty="0">
              <a:solidFill>
                <a:srgbClr val="FFFFFF"/>
              </a:solidFill>
              <a:cs typeface="SanukPro-Medium" charset="0"/>
            </a:endParaRPr>
          </a:p>
        </p:txBody>
      </p:sp>
      <p:sp>
        <p:nvSpPr>
          <p:cNvPr id="31" name="PoleTekstowe 30"/>
          <p:cNvSpPr txBox="1"/>
          <p:nvPr/>
        </p:nvSpPr>
        <p:spPr>
          <a:xfrm>
            <a:off x="4644008" y="3429000"/>
            <a:ext cx="1800200" cy="1869230"/>
          </a:xfrm>
          <a:prstGeom prst="rect">
            <a:avLst/>
          </a:prstGeom>
          <a:solidFill>
            <a:srgbClr val="558ED5"/>
          </a:solidFill>
          <a:ln>
            <a:solidFill>
              <a:srgbClr val="558ED5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sz="1600" dirty="0" smtClean="0">
                <a:solidFill>
                  <a:srgbClr val="E31B23"/>
                </a:solidFill>
                <a:latin typeface="SanukPro-Medium" charset="0"/>
                <a:cs typeface="SanukPro-Medium" charset="0"/>
              </a:rPr>
              <a:t>∙ </a:t>
            </a:r>
            <a:r>
              <a:rPr lang="pl-PL" sz="1600" dirty="0" smtClean="0">
                <a:solidFill>
                  <a:srgbClr val="FFFFFF"/>
                </a:solidFill>
                <a:latin typeface="+mj-lt"/>
                <a:cs typeface="SanukPro-Medium" charset="0"/>
              </a:rPr>
              <a:t>atrakcyjny </a:t>
            </a:r>
          </a:p>
          <a:p>
            <a:pPr>
              <a:lnSpc>
                <a:spcPct val="90000"/>
              </a:lnSpc>
            </a:pPr>
            <a:r>
              <a:rPr lang="pl-PL" sz="1600" dirty="0" smtClean="0">
                <a:solidFill>
                  <a:srgbClr val="FFFFFF"/>
                </a:solidFill>
                <a:latin typeface="+mj-lt"/>
                <a:cs typeface="SanukPro-Medium" charset="0"/>
              </a:rPr>
              <a:t>   program </a:t>
            </a:r>
          </a:p>
          <a:p>
            <a:pPr>
              <a:lnSpc>
                <a:spcPct val="90000"/>
              </a:lnSpc>
            </a:pPr>
            <a:r>
              <a:rPr lang="pl-PL" sz="1600" dirty="0" smtClean="0">
                <a:solidFill>
                  <a:srgbClr val="FFFFFF"/>
                </a:solidFill>
                <a:latin typeface="+mj-lt"/>
                <a:cs typeface="SanukPro-Medium" charset="0"/>
              </a:rPr>
              <a:t>   kształcenia </a:t>
            </a:r>
          </a:p>
          <a:p>
            <a:pPr>
              <a:lnSpc>
                <a:spcPct val="90000"/>
              </a:lnSpc>
            </a:pPr>
            <a:r>
              <a:rPr lang="pl-PL" sz="1600" dirty="0" smtClean="0">
                <a:solidFill>
                  <a:srgbClr val="E31B23"/>
                </a:solidFill>
                <a:latin typeface="SanukPro-Medium" charset="0"/>
                <a:cs typeface="SanukPro-Medium" charset="0"/>
              </a:rPr>
              <a:t>∙ </a:t>
            </a:r>
            <a:r>
              <a:rPr lang="pl-PL" sz="1600" dirty="0" smtClean="0">
                <a:solidFill>
                  <a:srgbClr val="FFFFFF"/>
                </a:solidFill>
                <a:cs typeface="SanukPro-Medium" charset="0"/>
              </a:rPr>
              <a:t>odpowiednia  </a:t>
            </a:r>
          </a:p>
          <a:p>
            <a:pPr>
              <a:lnSpc>
                <a:spcPct val="90000"/>
              </a:lnSpc>
            </a:pPr>
            <a:r>
              <a:rPr lang="pl-PL" sz="1600" dirty="0" smtClean="0">
                <a:solidFill>
                  <a:srgbClr val="FFFFFF"/>
                </a:solidFill>
                <a:cs typeface="SanukPro-Medium" charset="0"/>
              </a:rPr>
              <a:t>   infrastruktura </a:t>
            </a:r>
          </a:p>
          <a:p>
            <a:pPr>
              <a:lnSpc>
                <a:spcPct val="90000"/>
              </a:lnSpc>
            </a:pPr>
            <a:r>
              <a:rPr lang="pl-PL" sz="1600" dirty="0" smtClean="0">
                <a:solidFill>
                  <a:srgbClr val="FFFFFF"/>
                </a:solidFill>
                <a:cs typeface="SanukPro-Medium" charset="0"/>
              </a:rPr>
              <a:t>   laboratoryjna</a:t>
            </a:r>
          </a:p>
          <a:p>
            <a:pPr>
              <a:lnSpc>
                <a:spcPct val="90000"/>
              </a:lnSpc>
            </a:pPr>
            <a:r>
              <a:rPr lang="pl-PL" sz="1600" dirty="0" smtClean="0">
                <a:solidFill>
                  <a:srgbClr val="E31B23"/>
                </a:solidFill>
                <a:latin typeface="SanukPro-Medium" charset="0"/>
                <a:cs typeface="SanukPro-Medium" charset="0"/>
              </a:rPr>
              <a:t>∙ </a:t>
            </a:r>
            <a:r>
              <a:rPr lang="pl-PL" sz="1600" dirty="0" smtClean="0">
                <a:solidFill>
                  <a:srgbClr val="FFFFFF"/>
                </a:solidFill>
                <a:cs typeface="SanukPro-Medium" charset="0"/>
              </a:rPr>
              <a:t>dobre warunki </a:t>
            </a:r>
          </a:p>
          <a:p>
            <a:pPr>
              <a:lnSpc>
                <a:spcPct val="90000"/>
              </a:lnSpc>
            </a:pPr>
            <a:r>
              <a:rPr lang="pl-PL" sz="1600" dirty="0" smtClean="0">
                <a:solidFill>
                  <a:srgbClr val="FFFFFF"/>
                </a:solidFill>
                <a:cs typeface="SanukPro-Medium" charset="0"/>
              </a:rPr>
              <a:t>   życiowe</a:t>
            </a:r>
            <a:endParaRPr lang="pl-PL" sz="1600" dirty="0">
              <a:solidFill>
                <a:srgbClr val="FFFFFF"/>
              </a:solidFill>
              <a:cs typeface="SanukPro-Medium" charset="0"/>
            </a:endParaRPr>
          </a:p>
        </p:txBody>
      </p:sp>
      <p:sp>
        <p:nvSpPr>
          <p:cNvPr id="32" name="PoleTekstowe 31"/>
          <p:cNvSpPr txBox="1"/>
          <p:nvPr/>
        </p:nvSpPr>
        <p:spPr>
          <a:xfrm>
            <a:off x="6804248" y="3429000"/>
            <a:ext cx="1944216" cy="1675330"/>
          </a:xfrm>
          <a:prstGeom prst="rect">
            <a:avLst/>
          </a:prstGeom>
          <a:solidFill>
            <a:srgbClr val="558ED5"/>
          </a:solidFill>
          <a:ln>
            <a:solidFill>
              <a:srgbClr val="558ED5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dirty="0" smtClean="0">
                <a:solidFill>
                  <a:srgbClr val="E31B23"/>
                </a:solidFill>
                <a:latin typeface="SanukPro-Medium" charset="0"/>
                <a:cs typeface="SanukPro-Medium" charset="0"/>
              </a:rPr>
              <a:t>∙ </a:t>
            </a:r>
            <a:r>
              <a:rPr lang="pl-PL" sz="1600" dirty="0" smtClean="0">
                <a:solidFill>
                  <a:srgbClr val="FFFFFF"/>
                </a:solidFill>
                <a:latin typeface="+mj-lt"/>
                <a:cs typeface="SanukPro-Medium" charset="0"/>
              </a:rPr>
              <a:t>konsorcja </a:t>
            </a:r>
          </a:p>
          <a:p>
            <a:pPr>
              <a:lnSpc>
                <a:spcPct val="90000"/>
              </a:lnSpc>
            </a:pPr>
            <a:r>
              <a:rPr lang="pl-PL" sz="1600" dirty="0" smtClean="0">
                <a:solidFill>
                  <a:srgbClr val="FFFFFF"/>
                </a:solidFill>
                <a:latin typeface="+mj-lt"/>
                <a:cs typeface="SanukPro-Medium" charset="0"/>
              </a:rPr>
              <a:t>    międzynarodowe</a:t>
            </a:r>
          </a:p>
          <a:p>
            <a:pPr>
              <a:lnSpc>
                <a:spcPct val="90000"/>
              </a:lnSpc>
            </a:pPr>
            <a:r>
              <a:rPr lang="pl-PL" sz="1600" dirty="0" smtClean="0">
                <a:solidFill>
                  <a:srgbClr val="E31B23"/>
                </a:solidFill>
                <a:latin typeface="SanukPro-Medium" charset="0"/>
                <a:cs typeface="SanukPro-Medium" charset="0"/>
              </a:rPr>
              <a:t>∙ </a:t>
            </a:r>
            <a:r>
              <a:rPr lang="pl-PL" sz="1600" dirty="0" smtClean="0">
                <a:solidFill>
                  <a:srgbClr val="FFFFFF"/>
                </a:solidFill>
                <a:cs typeface="SanukPro-Medium" charset="0"/>
              </a:rPr>
              <a:t>studia                       </a:t>
            </a:r>
          </a:p>
          <a:p>
            <a:pPr>
              <a:lnSpc>
                <a:spcPct val="90000"/>
              </a:lnSpc>
            </a:pPr>
            <a:r>
              <a:rPr lang="pl-PL" sz="1600" dirty="0" smtClean="0">
                <a:solidFill>
                  <a:srgbClr val="FFFFFF"/>
                </a:solidFill>
                <a:cs typeface="SanukPro-Medium" charset="0"/>
              </a:rPr>
              <a:t>   w językach obcych</a:t>
            </a:r>
          </a:p>
          <a:p>
            <a:pPr>
              <a:lnSpc>
                <a:spcPct val="90000"/>
              </a:lnSpc>
            </a:pPr>
            <a:r>
              <a:rPr lang="pl-PL" sz="1600" dirty="0">
                <a:solidFill>
                  <a:srgbClr val="E31B23"/>
                </a:solidFill>
                <a:latin typeface="SanukPro-Medium" charset="0"/>
                <a:cs typeface="SanukPro-Medium" charset="0"/>
              </a:rPr>
              <a:t>∙ </a:t>
            </a:r>
            <a:r>
              <a:rPr lang="pl-PL" sz="1600" dirty="0" smtClean="0">
                <a:solidFill>
                  <a:srgbClr val="FFFFFF"/>
                </a:solidFill>
                <a:cs typeface="SanukPro-Medium" charset="0"/>
              </a:rPr>
              <a:t>prestiżowe </a:t>
            </a:r>
          </a:p>
          <a:p>
            <a:pPr>
              <a:lnSpc>
                <a:spcPct val="90000"/>
              </a:lnSpc>
            </a:pPr>
            <a:r>
              <a:rPr lang="pl-PL" sz="1600" dirty="0" smtClean="0">
                <a:solidFill>
                  <a:srgbClr val="FFFFFF"/>
                </a:solidFill>
                <a:cs typeface="SanukPro-Medium" charset="0"/>
              </a:rPr>
              <a:t>   certyfikaty </a:t>
            </a:r>
          </a:p>
          <a:p>
            <a:pPr>
              <a:lnSpc>
                <a:spcPct val="90000"/>
              </a:lnSpc>
            </a:pPr>
            <a:r>
              <a:rPr lang="pl-PL" sz="1600" dirty="0" smtClean="0">
                <a:solidFill>
                  <a:srgbClr val="FFFFFF"/>
                </a:solidFill>
                <a:cs typeface="SanukPro-Medium" charset="0"/>
              </a:rPr>
              <a:t>   międzynarodowe</a:t>
            </a:r>
            <a:endParaRPr lang="pl-PL" sz="1600" dirty="0">
              <a:solidFill>
                <a:srgbClr val="FFFFFF"/>
              </a:solidFill>
              <a:cs typeface="SanukPro-Medium" charset="0"/>
            </a:endParaRPr>
          </a:p>
        </p:txBody>
      </p:sp>
      <p:cxnSp>
        <p:nvCxnSpPr>
          <p:cNvPr id="36" name="Łącznik prosty 35"/>
          <p:cNvCxnSpPr/>
          <p:nvPr/>
        </p:nvCxnSpPr>
        <p:spPr>
          <a:xfrm>
            <a:off x="1259632" y="1988840"/>
            <a:ext cx="6552728" cy="0"/>
          </a:xfrm>
          <a:prstGeom prst="line">
            <a:avLst/>
          </a:prstGeom>
          <a:ln w="28575" cmpd="sng"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Łącznik prosty 80"/>
          <p:cNvCxnSpPr/>
          <p:nvPr/>
        </p:nvCxnSpPr>
        <p:spPr>
          <a:xfrm>
            <a:off x="4283968" y="1772816"/>
            <a:ext cx="0" cy="216024"/>
          </a:xfrm>
          <a:prstGeom prst="line">
            <a:avLst/>
          </a:prstGeom>
          <a:ln w="28575" cmpd="sng"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rostokąt 3"/>
          <p:cNvSpPr/>
          <p:nvPr/>
        </p:nvSpPr>
        <p:spPr>
          <a:xfrm>
            <a:off x="6876256" y="2340168"/>
            <a:ext cx="187220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dirty="0" smtClean="0">
                <a:solidFill>
                  <a:srgbClr val="FFFFFF"/>
                </a:solidFill>
              </a:rPr>
              <a:t>Społeczność międzynarodowa</a:t>
            </a:r>
            <a:endParaRPr lang="pl-PL" sz="1600" dirty="0">
              <a:solidFill>
                <a:srgbClr val="FFFFFF"/>
              </a:solidFill>
            </a:endParaRPr>
          </a:p>
        </p:txBody>
      </p:sp>
      <p:cxnSp>
        <p:nvCxnSpPr>
          <p:cNvPr id="40" name="Łącznik prosty 39"/>
          <p:cNvCxnSpPr/>
          <p:nvPr/>
        </p:nvCxnSpPr>
        <p:spPr>
          <a:xfrm>
            <a:off x="1259632" y="5445224"/>
            <a:ext cx="6552728" cy="0"/>
          </a:xfrm>
          <a:prstGeom prst="line">
            <a:avLst/>
          </a:prstGeom>
          <a:ln w="28575" cmpd="sng"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Łącznik prosty 41"/>
          <p:cNvCxnSpPr/>
          <p:nvPr/>
        </p:nvCxnSpPr>
        <p:spPr>
          <a:xfrm>
            <a:off x="1259632" y="4840902"/>
            <a:ext cx="0" cy="604322"/>
          </a:xfrm>
          <a:prstGeom prst="line">
            <a:avLst/>
          </a:prstGeom>
          <a:ln w="28575" cmpd="sng"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42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pl-PL" sz="2400" b="1" dirty="0" smtClean="0">
                <a:solidFill>
                  <a:schemeClr val="tx2">
                    <a:lumMod val="50000"/>
                  </a:schemeClr>
                </a:solidFill>
              </a:rPr>
              <a:t>Główne wyzwania</a:t>
            </a:r>
            <a:endParaRPr lang="pl-PL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808" y="1351309"/>
            <a:ext cx="8085584" cy="344584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pl-PL" sz="1800" dirty="0" smtClean="0">
                <a:solidFill>
                  <a:srgbClr val="E31B23"/>
                </a:solidFill>
                <a:latin typeface="SanukPro-Medium" charset="0"/>
                <a:cs typeface="SanukPro-Medium" charset="0"/>
              </a:rPr>
              <a:t>∙  </a:t>
            </a:r>
            <a:r>
              <a:rPr lang="pl-PL" sz="1800" dirty="0" smtClean="0"/>
              <a:t>Klimat współpracy dla wszystkich grup interesariuszy (otwartość i zaufanie)</a:t>
            </a:r>
          </a:p>
          <a:p>
            <a:pPr marL="457200" lvl="1" indent="0">
              <a:buNone/>
            </a:pPr>
            <a:r>
              <a:rPr lang="pl-PL" sz="1800" dirty="0" smtClean="0">
                <a:solidFill>
                  <a:srgbClr val="E31B23"/>
                </a:solidFill>
                <a:latin typeface="SanukPro-Medium" charset="0"/>
                <a:cs typeface="SanukPro-Medium" charset="0"/>
              </a:rPr>
              <a:t>∙  </a:t>
            </a:r>
            <a:r>
              <a:rPr lang="pl-PL" sz="1800" dirty="0" smtClean="0"/>
              <a:t>Aktywizacja społeczności akademickiej, w tym kadry naukowej               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pl-PL" sz="1800" dirty="0"/>
              <a:t> </a:t>
            </a:r>
            <a:r>
              <a:rPr lang="pl-PL" sz="1800" dirty="0" smtClean="0"/>
              <a:t>   (czynniki motywacyjne)</a:t>
            </a:r>
          </a:p>
          <a:p>
            <a:pPr marL="457200" lvl="1" indent="0">
              <a:buNone/>
            </a:pPr>
            <a:r>
              <a:rPr lang="pl-PL" sz="1800" dirty="0" smtClean="0">
                <a:solidFill>
                  <a:srgbClr val="E31B23"/>
                </a:solidFill>
                <a:latin typeface="SanukPro-Medium" charset="0"/>
                <a:cs typeface="SanukPro-Medium" charset="0"/>
              </a:rPr>
              <a:t>∙  </a:t>
            </a:r>
            <a:r>
              <a:rPr lang="pl-PL" sz="1800" dirty="0" smtClean="0"/>
              <a:t>Aktywne pozyskiwanie środków finansowych na rozwój (w tym: fundusze UE)</a:t>
            </a:r>
          </a:p>
          <a:p>
            <a:pPr marL="457200" lvl="1" indent="0">
              <a:buNone/>
            </a:pPr>
            <a:r>
              <a:rPr lang="pl-PL" sz="1800" dirty="0" smtClean="0">
                <a:solidFill>
                  <a:srgbClr val="E31B23"/>
                </a:solidFill>
                <a:latin typeface="SanukPro-Medium" charset="0"/>
                <a:cs typeface="SanukPro-Medium" charset="0"/>
              </a:rPr>
              <a:t>∙  </a:t>
            </a:r>
            <a:r>
              <a:rPr lang="pl-PL" sz="1800" dirty="0" smtClean="0"/>
              <a:t>Wyzwania globalne </a:t>
            </a:r>
          </a:p>
          <a:p>
            <a:pPr marL="457200" lvl="1" indent="0">
              <a:buNone/>
            </a:pPr>
            <a:r>
              <a:rPr lang="pl-PL" sz="1800" dirty="0" smtClean="0"/>
              <a:t>    - niż demograficzny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pl-PL" sz="1800" dirty="0"/>
              <a:t> </a:t>
            </a:r>
            <a:r>
              <a:rPr lang="pl-PL" sz="1800" dirty="0" smtClean="0"/>
              <a:t>   - internacjonalizacja 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pl-PL" sz="1800" dirty="0"/>
              <a:t> </a:t>
            </a:r>
            <a:r>
              <a:rPr lang="pl-PL" sz="1800" dirty="0" smtClean="0"/>
              <a:t>   - komercjalizacja badań 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pl-PL" sz="1800" dirty="0"/>
              <a:t> </a:t>
            </a:r>
            <a:r>
              <a:rPr lang="pl-PL" sz="1800" dirty="0" smtClean="0"/>
              <a:t>   - </a:t>
            </a:r>
            <a:r>
              <a:rPr lang="pl-PL" sz="1800" dirty="0"/>
              <a:t>globalizacja, wysoka konkurencja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pl-PL" sz="1800" dirty="0" smtClean="0"/>
          </a:p>
          <a:p>
            <a:pPr marL="457200" lvl="1" indent="0">
              <a:lnSpc>
                <a:spcPct val="80000"/>
              </a:lnSpc>
              <a:buNone/>
            </a:pPr>
            <a:r>
              <a:rPr lang="pl-PL" sz="1800" dirty="0"/>
              <a:t> </a:t>
            </a:r>
            <a:r>
              <a:rPr lang="pl-PL" sz="1800" dirty="0" smtClean="0"/>
              <a:t>   </a:t>
            </a:r>
            <a:endParaRPr lang="pl-PL" dirty="0" smtClean="0"/>
          </a:p>
          <a:p>
            <a:pPr lvl="1"/>
            <a:endParaRPr lang="pl-PL" u="sng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1771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pl-PL" sz="2400" b="1" dirty="0" smtClean="0">
                <a:solidFill>
                  <a:schemeClr val="tx2">
                    <a:lumMod val="50000"/>
                  </a:schemeClr>
                </a:solidFill>
              </a:rPr>
              <a:t>Osiągnięte </a:t>
            </a:r>
            <a:r>
              <a:rPr lang="pl-PL" sz="2400" b="1" dirty="0">
                <a:solidFill>
                  <a:schemeClr val="tx2">
                    <a:lumMod val="50000"/>
                  </a:schemeClr>
                </a:solidFill>
              </a:rPr>
              <a:t>rezultaty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7930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 smtClean="0">
                <a:solidFill>
                  <a:srgbClr val="000090"/>
                </a:solidFill>
              </a:rPr>
              <a:t>Społeczność międzynarodowa:</a:t>
            </a:r>
          </a:p>
          <a:p>
            <a:pPr marL="0" indent="0">
              <a:buNone/>
            </a:pPr>
            <a:r>
              <a:rPr lang="pl-PL" sz="1800" dirty="0" smtClean="0">
                <a:solidFill>
                  <a:srgbClr val="E31B23"/>
                </a:solidFill>
                <a:latin typeface="SanukPro-Medium" charset="0"/>
                <a:cs typeface="SanukPro-Medium" charset="0"/>
              </a:rPr>
              <a:t>∙  </a:t>
            </a:r>
            <a:r>
              <a:rPr lang="pl-PL" sz="1800" dirty="0" smtClean="0"/>
              <a:t>Wzrost o </a:t>
            </a:r>
            <a:r>
              <a:rPr lang="pl-PL" sz="1800" dirty="0"/>
              <a:t>40% </a:t>
            </a:r>
            <a:r>
              <a:rPr lang="pl-PL" sz="1800" dirty="0" smtClean="0"/>
              <a:t>liczby podpisanych umów o współpracy z partnerami zagranicznymi</a:t>
            </a:r>
          </a:p>
          <a:p>
            <a:pPr marL="0" indent="0">
              <a:buNone/>
            </a:pPr>
            <a:r>
              <a:rPr lang="pl-PL" sz="1800" dirty="0" smtClean="0">
                <a:solidFill>
                  <a:srgbClr val="E31B23"/>
                </a:solidFill>
                <a:latin typeface="SanukPro-Medium" charset="0"/>
                <a:cs typeface="SanukPro-Medium" charset="0"/>
              </a:rPr>
              <a:t>∙  </a:t>
            </a:r>
            <a:r>
              <a:rPr lang="pl-PL" sz="1800" dirty="0" smtClean="0"/>
              <a:t>Wzrost o 15% liczby projektów międzynarodowych</a:t>
            </a:r>
          </a:p>
          <a:p>
            <a:pPr marL="0" indent="0">
              <a:buNone/>
            </a:pPr>
            <a:r>
              <a:rPr lang="pl-PL" sz="1800" dirty="0" smtClean="0">
                <a:solidFill>
                  <a:srgbClr val="E31B23"/>
                </a:solidFill>
                <a:latin typeface="SanukPro-Medium" charset="0"/>
                <a:cs typeface="SanukPro-Medium" charset="0"/>
              </a:rPr>
              <a:t>∙  </a:t>
            </a:r>
            <a:r>
              <a:rPr lang="pl-PL" sz="1800" dirty="0" smtClean="0"/>
              <a:t>Duża dynamika wskaźników internacjonalizacji – od 2008 r. wzrost liczby studentów    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pl-PL" sz="1800" dirty="0" smtClean="0"/>
              <a:t>    zagranicznych o 1000%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1800" dirty="0" smtClean="0">
                <a:solidFill>
                  <a:srgbClr val="E31B23"/>
                </a:solidFill>
                <a:latin typeface="SanukPro-Medium" charset="0"/>
                <a:cs typeface="SanukPro-Medium" charset="0"/>
              </a:rPr>
              <a:t>∙  </a:t>
            </a:r>
            <a:r>
              <a:rPr lang="pl-PL" sz="1800" dirty="0" smtClean="0"/>
              <a:t>Prestiżowe certyfikaty: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1800" dirty="0"/>
              <a:t> </a:t>
            </a:r>
            <a:r>
              <a:rPr lang="pl-PL" sz="1800" dirty="0" smtClean="0"/>
              <a:t>   - Stowarzyszenie CESAER – 50 uczelni technicznych z Europy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1800" dirty="0"/>
              <a:t> </a:t>
            </a:r>
            <a:r>
              <a:rPr lang="pl-PL" sz="1800" dirty="0" smtClean="0"/>
              <a:t>   - Konsorcjum CDIO – 53 uczelnie z całego świata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1800" dirty="0"/>
              <a:t> </a:t>
            </a:r>
            <a:r>
              <a:rPr lang="pl-PL" sz="1800" dirty="0" smtClean="0"/>
              <a:t>   - Certyfikaty EUR-ACE dla kierunków studiów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1800" dirty="0" smtClean="0">
                <a:solidFill>
                  <a:srgbClr val="E31B23"/>
                </a:solidFill>
                <a:latin typeface="SanukPro-Medium" charset="0"/>
                <a:cs typeface="SanukPro-Medium" charset="0"/>
              </a:rPr>
              <a:t>∙  </a:t>
            </a:r>
            <a:r>
              <a:rPr lang="pl-PL" sz="1800" dirty="0" smtClean="0"/>
              <a:t>Oferta w jęz. angielskim: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1800" dirty="0"/>
              <a:t> </a:t>
            </a:r>
            <a:r>
              <a:rPr lang="pl-PL" sz="1800" dirty="0" smtClean="0"/>
              <a:t>   - wszystkie studia doktoranckie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1800" dirty="0"/>
              <a:t> </a:t>
            </a:r>
            <a:r>
              <a:rPr lang="pl-PL" sz="1800" dirty="0" smtClean="0"/>
              <a:t>   - wybrane kierunki na studiach I i II stopnia</a:t>
            </a:r>
          </a:p>
          <a:p>
            <a:pPr lvl="2"/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67311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pl-PL" sz="2400" b="1" dirty="0" smtClean="0">
                <a:solidFill>
                  <a:schemeClr val="tx2">
                    <a:lumMod val="50000"/>
                  </a:schemeClr>
                </a:solidFill>
              </a:rPr>
              <a:t>Osiągnięte rezultaty</a:t>
            </a:r>
            <a:endParaRPr lang="pl-PL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0052" y="1124744"/>
            <a:ext cx="8360420" cy="352839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pl-PL" sz="4200" dirty="0" smtClean="0">
                <a:solidFill>
                  <a:srgbClr val="000090"/>
                </a:solidFill>
              </a:rPr>
              <a:t>Biznes:</a:t>
            </a:r>
            <a:endParaRPr lang="pl-PL" sz="1700" dirty="0" smtClean="0">
              <a:solidFill>
                <a:srgbClr val="00009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pl-PL" sz="3800" dirty="0">
                <a:solidFill>
                  <a:srgbClr val="E31B23"/>
                </a:solidFill>
                <a:latin typeface="SanukPro-Medium" charset="0"/>
                <a:cs typeface="SanukPro-Medium" charset="0"/>
              </a:rPr>
              <a:t>∙</a:t>
            </a:r>
            <a:r>
              <a:rPr lang="pl-PL" sz="3800" dirty="0" smtClean="0"/>
              <a:t>  </a:t>
            </a:r>
            <a:r>
              <a:rPr lang="pl-PL" sz="3600" dirty="0" smtClean="0"/>
              <a:t>Konwent PG - organ opiniotwórczo-doradczy w zakresie komercjalizacji,       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3600" dirty="0" smtClean="0"/>
              <a:t>     internacjonalizacji, umiejętności miękkich (projektowanie zespołowe na wszystkich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3600" dirty="0" smtClean="0"/>
              <a:t>     kierunkach)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3100" dirty="0" smtClean="0">
                <a:solidFill>
                  <a:srgbClr val="E31B23"/>
                </a:solidFill>
                <a:latin typeface="SanukPro-Medium" charset="0"/>
                <a:cs typeface="SanukPro-Medium" charset="0"/>
              </a:rPr>
              <a:t>∙   </a:t>
            </a:r>
            <a:r>
              <a:rPr lang="pl-PL" sz="3600" dirty="0" smtClean="0"/>
              <a:t>Komercjalizacja badań: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3600" dirty="0" smtClean="0"/>
              <a:t>     - spółka celowa </a:t>
            </a:r>
            <a:r>
              <a:rPr lang="pl-PL" sz="3600" dirty="0" err="1" smtClean="0"/>
              <a:t>Excento</a:t>
            </a:r>
            <a:r>
              <a:rPr lang="pl-PL" sz="3600" dirty="0" smtClean="0"/>
              <a:t> / pierwsi w Polsce</a:t>
            </a:r>
            <a:endParaRPr lang="pl-PL" sz="3600" dirty="0"/>
          </a:p>
          <a:p>
            <a:pPr marL="0" indent="0">
              <a:lnSpc>
                <a:spcPct val="90000"/>
              </a:lnSpc>
              <a:buNone/>
            </a:pPr>
            <a:r>
              <a:rPr lang="pl-PL" sz="3100" dirty="0" smtClean="0"/>
              <a:t>     </a:t>
            </a:r>
            <a:r>
              <a:rPr lang="pl-PL" sz="3600" dirty="0" smtClean="0"/>
              <a:t>- 6 spółek </a:t>
            </a:r>
            <a:r>
              <a:rPr lang="pl-PL" sz="3600" dirty="0" err="1" smtClean="0"/>
              <a:t>spin</a:t>
            </a:r>
            <a:r>
              <a:rPr lang="pl-PL" sz="3600" dirty="0" smtClean="0"/>
              <a:t>-off od 2013 r.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3600" dirty="0"/>
              <a:t> </a:t>
            </a:r>
            <a:r>
              <a:rPr lang="pl-PL" sz="3600" dirty="0" smtClean="0"/>
              <a:t>    - jednostki wyspecjalizowane / Centrum Transferu Wiedzy i Technologii,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3100" dirty="0"/>
              <a:t> </a:t>
            </a:r>
            <a:r>
              <a:rPr lang="pl-PL" sz="3100" dirty="0" smtClean="0"/>
              <a:t>      </a:t>
            </a:r>
            <a:r>
              <a:rPr lang="pl-PL" sz="3600" dirty="0" smtClean="0"/>
              <a:t>Węzeł Innowacyjnych Technologii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3800" dirty="0" smtClean="0">
                <a:solidFill>
                  <a:srgbClr val="E31B23"/>
                </a:solidFill>
                <a:latin typeface="SanukPro-Medium" charset="0"/>
                <a:cs typeface="SanukPro-Medium" charset="0"/>
              </a:rPr>
              <a:t>∙   </a:t>
            </a:r>
            <a:r>
              <a:rPr lang="pl-PL" sz="3600" dirty="0" smtClean="0"/>
              <a:t>60 patentów rocznie / 6 lokata wśród polskich podmiotów o największej liczbie 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3100" dirty="0" smtClean="0"/>
              <a:t>    </a:t>
            </a:r>
            <a:r>
              <a:rPr lang="pl-PL" sz="3600" dirty="0" smtClean="0"/>
              <a:t> uzyskanych w Urzędzie Patentowym RP patentów i praw ochronnych na wzory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3600" dirty="0"/>
              <a:t> </a:t>
            </a:r>
            <a:r>
              <a:rPr lang="pl-PL" sz="3600" dirty="0" smtClean="0"/>
              <a:t>    użytkowe / 2014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2900" dirty="0" smtClean="0"/>
              <a:t>     </a:t>
            </a: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467544" y="4005064"/>
            <a:ext cx="8360420" cy="187220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r>
              <a:rPr lang="pl-PL" dirty="0" smtClean="0">
                <a:solidFill>
                  <a:srgbClr val="E31B23"/>
                </a:solidFill>
                <a:latin typeface="SanukPro-Medium" charset="0"/>
                <a:cs typeface="SanukPro-Medium" charset="0"/>
              </a:rPr>
              <a:t>∙  </a:t>
            </a:r>
            <a:r>
              <a:rPr lang="pl-PL" sz="2700" dirty="0" smtClean="0"/>
              <a:t>Współpraca z klastrami / status Krajowego Klastra Kluczowego dla </a:t>
            </a:r>
            <a:r>
              <a:rPr lang="pl-PL" sz="2700" dirty="0" err="1" smtClean="0"/>
              <a:t>Interizon</a:t>
            </a:r>
            <a:r>
              <a:rPr lang="pl-PL" sz="2700" dirty="0" smtClean="0"/>
              <a:t> </a:t>
            </a: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r>
              <a:rPr lang="pl-PL" sz="2200" dirty="0" smtClean="0"/>
              <a:t>      </a:t>
            </a:r>
            <a:r>
              <a:rPr lang="pl-PL" sz="2400" dirty="0" smtClean="0"/>
              <a:t>P</a:t>
            </a:r>
            <a:r>
              <a:rPr lang="pl-PL" sz="2700" dirty="0" smtClean="0"/>
              <a:t>omorskiego Klastra ICT (zainicjowany i administrowany przez Wydział Elektroniki</a:t>
            </a:r>
            <a:r>
              <a:rPr lang="pl-PL" sz="2400" dirty="0" smtClean="0"/>
              <a:t>, </a:t>
            </a: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r>
              <a:rPr lang="pl-PL" sz="2400" dirty="0" smtClean="0"/>
              <a:t>     </a:t>
            </a:r>
            <a:r>
              <a:rPr lang="pl-PL" sz="2700" dirty="0" smtClean="0"/>
              <a:t>Telekomunikacji i Informatyki PG)</a:t>
            </a: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r>
              <a:rPr lang="pl-PL" dirty="0" smtClean="0">
                <a:solidFill>
                  <a:srgbClr val="E31B23"/>
                </a:solidFill>
                <a:latin typeface="SanukPro-Medium" charset="0"/>
                <a:cs typeface="SanukPro-Medium" charset="0"/>
              </a:rPr>
              <a:t>∙  </a:t>
            </a:r>
            <a:r>
              <a:rPr lang="pl-PL" sz="2700" dirty="0" smtClean="0"/>
              <a:t>Strategiczne partnerstwo przy realizacji projektów strukturalnych (INTEL, IBM</a:t>
            </a:r>
            <a:r>
              <a:rPr lang="pl-PL" sz="2900" dirty="0" smtClean="0"/>
              <a:t>, </a:t>
            </a: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r>
              <a:rPr lang="pl-PL" sz="2900" dirty="0" smtClean="0"/>
              <a:t>     </a:t>
            </a:r>
            <a:r>
              <a:rPr lang="pl-PL" sz="2700" dirty="0" smtClean="0"/>
              <a:t>ENERGA, LOTOS): Centrum Doskonałości Naukowej Infrastruktury </a:t>
            </a: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r>
              <a:rPr lang="pl-PL" sz="2900" dirty="0" smtClean="0"/>
              <a:t>     </a:t>
            </a:r>
            <a:r>
              <a:rPr lang="pl-PL" sz="2700" dirty="0" smtClean="0"/>
              <a:t>Wytwarzania Aplikacji, MAYDAY Euro 2012, Inżynier Przyszłości </a:t>
            </a:r>
            <a:endParaRPr lang="pl-PL" sz="2700" dirty="0"/>
          </a:p>
        </p:txBody>
      </p:sp>
    </p:spTree>
    <p:extLst>
      <p:ext uri="{BB962C8B-B14F-4D97-AF65-F5344CB8AC3E}">
        <p14:creationId xmlns:p14="http://schemas.microsoft.com/office/powerpoint/2010/main" val="5758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pl-PL" sz="2400" b="1" dirty="0" smtClean="0">
                <a:solidFill>
                  <a:schemeClr val="tx2">
                    <a:lumMod val="50000"/>
                  </a:schemeClr>
                </a:solidFill>
              </a:rPr>
              <a:t>Osiągnięte </a:t>
            </a:r>
            <a:r>
              <a:rPr lang="pl-PL" sz="2400" b="1" dirty="0">
                <a:solidFill>
                  <a:schemeClr val="tx2">
                    <a:lumMod val="50000"/>
                  </a:schemeClr>
                </a:solidFill>
              </a:rPr>
              <a:t>rezultaty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pl-PL" sz="2000" dirty="0" smtClean="0">
                <a:solidFill>
                  <a:srgbClr val="000090"/>
                </a:solidFill>
              </a:rPr>
              <a:t>Studenci:</a:t>
            </a:r>
          </a:p>
          <a:p>
            <a:pPr marL="0" indent="0">
              <a:lnSpc>
                <a:spcPct val="90000"/>
              </a:lnSpc>
              <a:buNone/>
            </a:pPr>
            <a:endParaRPr lang="pl-PL" sz="800" dirty="0" smtClean="0">
              <a:solidFill>
                <a:srgbClr val="00009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pl-PL" sz="1800" dirty="0" smtClean="0">
                <a:solidFill>
                  <a:srgbClr val="E31B23"/>
                </a:solidFill>
                <a:latin typeface="SanukPro-Medium" charset="0"/>
                <a:cs typeface="SanukPro-Medium" charset="0"/>
              </a:rPr>
              <a:t>∙  </a:t>
            </a:r>
            <a:r>
              <a:rPr lang="pl-PL" sz="1800" dirty="0" smtClean="0"/>
              <a:t>3 akredytacje międzynarodowe </a:t>
            </a:r>
            <a:r>
              <a:rPr lang="pl-PL" sz="1800" dirty="0"/>
              <a:t>EUR-ACE dla kierunków </a:t>
            </a:r>
            <a:r>
              <a:rPr lang="pl-PL" sz="1800" dirty="0" smtClean="0"/>
              <a:t>studiów: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pl-PL" sz="1800" dirty="0" smtClean="0"/>
              <a:t>     informatyka, biotechnologia i elektrotechnika</a:t>
            </a:r>
            <a:endParaRPr lang="pl-PL" sz="1800" dirty="0"/>
          </a:p>
          <a:p>
            <a:pPr marL="0" indent="0">
              <a:buNone/>
            </a:pPr>
            <a:r>
              <a:rPr lang="pl-PL" sz="1800" dirty="0" smtClean="0">
                <a:solidFill>
                  <a:srgbClr val="E31B23"/>
                </a:solidFill>
                <a:latin typeface="SanukPro-Medium" charset="0"/>
                <a:cs typeface="SanukPro-Medium" charset="0"/>
              </a:rPr>
              <a:t>∙   </a:t>
            </a:r>
            <a:r>
              <a:rPr lang="pl-PL" sz="1800" dirty="0" smtClean="0"/>
              <a:t>Międzynarodowy certyfikat AMBA dla studiów MBA</a:t>
            </a:r>
          </a:p>
          <a:p>
            <a:pPr marL="0" indent="0">
              <a:buNone/>
            </a:pPr>
            <a:r>
              <a:rPr lang="pl-PL" sz="1800" dirty="0" smtClean="0">
                <a:solidFill>
                  <a:srgbClr val="E31B23"/>
                </a:solidFill>
                <a:latin typeface="SanukPro-Medium" charset="0"/>
                <a:cs typeface="SanukPro-Medium" charset="0"/>
              </a:rPr>
              <a:t>∙   </a:t>
            </a:r>
            <a:r>
              <a:rPr lang="pl-PL" sz="1800" dirty="0" smtClean="0"/>
              <a:t>Jakość kształcenia</a:t>
            </a:r>
            <a:r>
              <a:rPr lang="pl-PL" sz="1800" dirty="0"/>
              <a:t> </a:t>
            </a:r>
            <a:r>
              <a:rPr lang="pl-PL" sz="1800" dirty="0" smtClean="0"/>
              <a:t>a rankingi: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pl-PL" sz="1800" dirty="0" smtClean="0"/>
              <a:t>     - 2 </a:t>
            </a:r>
            <a:r>
              <a:rPr lang="pl-PL" sz="1800" dirty="0"/>
              <a:t>miejsce  (czwarty rok z rzędu) w </a:t>
            </a:r>
            <a:r>
              <a:rPr lang="pl-PL" sz="1800" dirty="0" smtClean="0"/>
              <a:t>kategorii uczelni najczęściej wybieranych przez 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pl-PL" sz="1800" dirty="0" smtClean="0"/>
              <a:t>       kandydatów na studia / z Informacji </a:t>
            </a:r>
            <a:r>
              <a:rPr lang="pl-PL" sz="1800" dirty="0" err="1" smtClean="0"/>
              <a:t>MNiSW</a:t>
            </a:r>
            <a:r>
              <a:rPr lang="pl-PL" sz="1800" dirty="0" smtClean="0"/>
              <a:t> w 2014 r.</a:t>
            </a:r>
            <a:endParaRPr lang="pl-PL" sz="1800" dirty="0"/>
          </a:p>
          <a:p>
            <a:pPr marL="0" indent="0">
              <a:lnSpc>
                <a:spcPct val="80000"/>
              </a:lnSpc>
              <a:buNone/>
            </a:pPr>
            <a:r>
              <a:rPr lang="pl-PL" sz="1800" dirty="0" smtClean="0"/>
              <a:t>     </a:t>
            </a:r>
            <a:r>
              <a:rPr lang="pl-PL" sz="1800" dirty="0" smtClean="0">
                <a:solidFill>
                  <a:srgbClr val="000000"/>
                </a:solidFill>
              </a:rPr>
              <a:t>-  4 co </a:t>
            </a:r>
            <a:r>
              <a:rPr lang="pl-PL" sz="1800" dirty="0">
                <a:solidFill>
                  <a:srgbClr val="000000"/>
                </a:solidFill>
              </a:rPr>
              <a:t>do wysokości zarobki wśród absolwentów szkół wyższych w </a:t>
            </a:r>
            <a:r>
              <a:rPr lang="pl-PL" sz="1800" dirty="0" smtClean="0">
                <a:solidFill>
                  <a:srgbClr val="000000"/>
                </a:solidFill>
              </a:rPr>
              <a:t>Polsce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pl-PL" sz="1800" dirty="0">
                <a:solidFill>
                  <a:srgbClr val="000000"/>
                </a:solidFill>
              </a:rPr>
              <a:t> </a:t>
            </a:r>
            <a:r>
              <a:rPr lang="pl-PL" sz="1800" dirty="0" smtClean="0">
                <a:solidFill>
                  <a:srgbClr val="000000"/>
                </a:solidFill>
              </a:rPr>
              <a:t>       / Ogólnopolskie </a:t>
            </a:r>
            <a:r>
              <a:rPr lang="pl-PL" sz="1800" dirty="0">
                <a:solidFill>
                  <a:srgbClr val="000000"/>
                </a:solidFill>
              </a:rPr>
              <a:t>Badania Wynagrodzeń 2014 r.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pl-PL" sz="1800" dirty="0" smtClean="0">
                <a:solidFill>
                  <a:srgbClr val="000000"/>
                </a:solidFill>
              </a:rPr>
              <a:t>     -  7 </a:t>
            </a:r>
            <a:r>
              <a:rPr lang="pl-PL" sz="1800" dirty="0">
                <a:solidFill>
                  <a:srgbClr val="000000"/>
                </a:solidFill>
              </a:rPr>
              <a:t>miejsce </a:t>
            </a:r>
            <a:r>
              <a:rPr lang="pl-PL" sz="1800" dirty="0" smtClean="0">
                <a:solidFill>
                  <a:srgbClr val="000000"/>
                </a:solidFill>
              </a:rPr>
              <a:t>wśród </a:t>
            </a:r>
            <a:r>
              <a:rPr lang="pl-PL" sz="1800" dirty="0">
                <a:solidFill>
                  <a:srgbClr val="000000"/>
                </a:solidFill>
              </a:rPr>
              <a:t>50 uczelni, których absolwenci są najczęściej poszukiwani  </a:t>
            </a:r>
            <a:r>
              <a:rPr lang="pl-PL" sz="1800" dirty="0" smtClean="0">
                <a:solidFill>
                  <a:srgbClr val="000000"/>
                </a:solidFill>
              </a:rPr>
              <a:t>     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pl-PL" sz="1800" dirty="0" smtClean="0">
                <a:solidFill>
                  <a:srgbClr val="000000"/>
                </a:solidFill>
              </a:rPr>
              <a:t>        przez pracodawców / „Wprost” 2015 r.</a:t>
            </a:r>
            <a:endParaRPr lang="pl-PL" sz="1800" dirty="0">
              <a:solidFill>
                <a:srgbClr val="00000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pl-PL" sz="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l-PL" sz="2000" dirty="0" smtClean="0">
                <a:solidFill>
                  <a:srgbClr val="000090"/>
                </a:solidFill>
              </a:rPr>
              <a:t>Spójny system identyfikacji wizualnej</a:t>
            </a:r>
          </a:p>
          <a:p>
            <a:pPr marL="0" indent="0">
              <a:buNone/>
            </a:pPr>
            <a:r>
              <a:rPr lang="pl-PL" sz="2000" dirty="0" smtClean="0">
                <a:solidFill>
                  <a:srgbClr val="000090"/>
                </a:solidFill>
              </a:rPr>
              <a:t>Nowoczesna infrastruktura kampusu</a:t>
            </a:r>
            <a:endParaRPr lang="pl-PL" sz="2000" dirty="0">
              <a:solidFill>
                <a:srgbClr val="000090"/>
              </a:solidFill>
            </a:endParaRPr>
          </a:p>
          <a:p>
            <a:pPr marL="0" indent="0">
              <a:buNone/>
            </a:pPr>
            <a:endParaRPr lang="pl-PL" sz="2000" dirty="0" smtClean="0">
              <a:solidFill>
                <a:srgbClr val="000090"/>
              </a:solidFill>
            </a:endParaRPr>
          </a:p>
          <a:p>
            <a:pPr lvl="1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9083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</TotalTime>
  <Words>795</Words>
  <Application>Microsoft Office PowerPoint</Application>
  <PresentationFormat>On-screen Show (4:3)</PresentationFormat>
  <Paragraphs>134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SanukPro-Medium</vt:lpstr>
      <vt:lpstr>Motyw pakietu Office</vt:lpstr>
      <vt:lpstr>PowerPoint Presentation</vt:lpstr>
      <vt:lpstr>Prof. HENRYK KRAWCZYK  REKTOR POLITECHNIKI GDAŃSKIEJ</vt:lpstr>
      <vt:lpstr>Diagnoza – stan w punkcie wyjścia</vt:lpstr>
      <vt:lpstr>Założenia podejmowanych działań</vt:lpstr>
      <vt:lpstr>Założenia dotyczące potrzeb różnych grup interesariuszy</vt:lpstr>
      <vt:lpstr>Główne wyzwania</vt:lpstr>
      <vt:lpstr>Osiągnięte rezultaty</vt:lpstr>
      <vt:lpstr>Osiągnięte rezultaty</vt:lpstr>
      <vt:lpstr>Osiągnięte rezultaty </vt:lpstr>
      <vt:lpstr>Podpowiedzi dla innych uczelni</vt:lpstr>
      <vt:lpstr>Podsumowanie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kopfer</dc:creator>
  <cp:lastModifiedBy>Luterek, Mariusz</cp:lastModifiedBy>
  <cp:revision>105</cp:revision>
  <dcterms:created xsi:type="dcterms:W3CDTF">2015-11-03T21:26:23Z</dcterms:created>
  <dcterms:modified xsi:type="dcterms:W3CDTF">2015-11-18T09:53:33Z</dcterms:modified>
</cp:coreProperties>
</file>