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1" r:id="rId4"/>
    <p:sldId id="262" r:id="rId5"/>
    <p:sldId id="263" r:id="rId6"/>
    <p:sldId id="264" r:id="rId7"/>
    <p:sldId id="265" r:id="rId8"/>
    <p:sldId id="266" r:id="rId9"/>
    <p:sldId id="270" r:id="rId10"/>
    <p:sldId id="269" r:id="rId11"/>
    <p:sldId id="260" r:id="rId1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220072" y="4941168"/>
            <a:ext cx="2165828" cy="1206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5765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4F99D-820E-4DCB-BF36-2334C384264C}" type="datetimeFigureOut">
              <a:rPr lang="pl-PL" smtClean="0"/>
              <a:t>2015-11-17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11675-9263-4FF2-9E2B-4D6A047772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43036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4F99D-820E-4DCB-BF36-2334C384264C}" type="datetimeFigureOut">
              <a:rPr lang="pl-PL" smtClean="0"/>
              <a:t>2015-11-17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11675-9263-4FF2-9E2B-4D6A047772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424243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4F99D-820E-4DCB-BF36-2334C384264C}" type="datetimeFigureOut">
              <a:rPr lang="pl-PL" smtClean="0"/>
              <a:t>2015-11-17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11675-9263-4FF2-9E2B-4D6A047772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55111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4F99D-820E-4DCB-BF36-2334C384264C}" type="datetimeFigureOut">
              <a:rPr lang="pl-PL" smtClean="0"/>
              <a:t>2015-11-17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11675-9263-4FF2-9E2B-4D6A047772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182424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31639" y="2984971"/>
            <a:ext cx="7163073" cy="137295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331639" y="1484784"/>
            <a:ext cx="7163073" cy="151216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4289570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główek sekcj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88608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4F99D-820E-4DCB-BF36-2334C384264C}" type="datetimeFigureOut">
              <a:rPr lang="pl-PL" smtClean="0"/>
              <a:t>2015-11-17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11675-9263-4FF2-9E2B-4D6A047772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32458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4F99D-820E-4DCB-BF36-2334C384264C}" type="datetimeFigureOut">
              <a:rPr lang="pl-PL" smtClean="0"/>
              <a:t>2015-11-17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11675-9263-4FF2-9E2B-4D6A047772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18054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4F99D-820E-4DCB-BF36-2334C384264C}" type="datetimeFigureOut">
              <a:rPr lang="pl-PL" smtClean="0"/>
              <a:t>2015-11-17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11675-9263-4FF2-9E2B-4D6A047772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26817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4F99D-820E-4DCB-BF36-2334C384264C}" type="datetimeFigureOut">
              <a:rPr lang="pl-PL" smtClean="0"/>
              <a:t>2015-11-17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11675-9263-4FF2-9E2B-4D6A047772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58503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4F99D-820E-4DCB-BF36-2334C384264C}" type="datetimeFigureOut">
              <a:rPr lang="pl-PL" smtClean="0"/>
              <a:t>2015-11-17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11675-9263-4FF2-9E2B-4D6A047772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8511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4F99D-820E-4DCB-BF36-2334C384264C}" type="datetimeFigureOut">
              <a:rPr lang="pl-PL" smtClean="0"/>
              <a:t>2015-11-17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F11675-9263-4FF2-9E2B-4D6A047772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64987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3852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69776"/>
            <a:ext cx="8229600" cy="1143000"/>
          </a:xfrm>
        </p:spPr>
        <p:txBody>
          <a:bodyPr>
            <a:normAutofit/>
          </a:bodyPr>
          <a:lstStyle/>
          <a:p>
            <a:pPr lvl="0" algn="l"/>
            <a:r>
              <a:rPr lang="pl-PL" sz="3600" b="1" dirty="0" smtClean="0">
                <a:solidFill>
                  <a:schemeClr val="tx2">
                    <a:lumMod val="50000"/>
                  </a:schemeClr>
                </a:solidFill>
              </a:rPr>
              <a:t>Podsumowanie</a:t>
            </a:r>
            <a:endParaRPr lang="pl-PL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3000" b="1" dirty="0" smtClean="0"/>
              <a:t>Zarządzanie Projektowe:</a:t>
            </a:r>
          </a:p>
          <a:p>
            <a:pPr algn="just"/>
            <a:r>
              <a:rPr lang="pl-PL" sz="3000" dirty="0" smtClean="0"/>
              <a:t>Usprawniło bieżące funkcjonowanie Uczelni.</a:t>
            </a:r>
          </a:p>
          <a:p>
            <a:pPr algn="just"/>
            <a:endParaRPr lang="pl-PL" sz="2000" dirty="0"/>
          </a:p>
          <a:p>
            <a:pPr algn="just"/>
            <a:r>
              <a:rPr lang="pl-PL" sz="3000" dirty="0" smtClean="0"/>
              <a:t>Zwiększyło przewidywalność realizowanych inicjatyw projektowych.</a:t>
            </a:r>
          </a:p>
          <a:p>
            <a:pPr algn="just"/>
            <a:endParaRPr lang="pl-PL" sz="2000" dirty="0"/>
          </a:p>
          <a:p>
            <a:pPr algn="just"/>
            <a:r>
              <a:rPr lang="pl-PL" sz="3000" dirty="0"/>
              <a:t>W</a:t>
            </a:r>
            <a:r>
              <a:rPr lang="pl-PL" sz="3000" dirty="0" smtClean="0"/>
              <a:t>płynęło na skuteczność realizowanych celów strategicznych Akademii Leona Koźmińskiego. </a:t>
            </a:r>
            <a:endParaRPr lang="pl-PL" sz="3000" dirty="0"/>
          </a:p>
        </p:txBody>
      </p:sp>
    </p:spTree>
    <p:extLst>
      <p:ext uri="{BB962C8B-B14F-4D97-AF65-F5344CB8AC3E}">
        <p14:creationId xmlns:p14="http://schemas.microsoft.com/office/powerpoint/2010/main" val="2922699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4088" y="188640"/>
            <a:ext cx="2813900" cy="1568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932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1331638" y="3218967"/>
            <a:ext cx="7163073" cy="1164109"/>
          </a:xfrm>
        </p:spPr>
        <p:txBody>
          <a:bodyPr>
            <a:normAutofit/>
          </a:bodyPr>
          <a:lstStyle/>
          <a:p>
            <a:r>
              <a:rPr lang="pl-PL" sz="3000" b="0" dirty="0" smtClean="0"/>
              <a:t>Wdrożenie Zarządzania Projektowego </a:t>
            </a:r>
            <a:r>
              <a:rPr lang="pl-PL" b="0" dirty="0" smtClean="0"/>
              <a:t/>
            </a:r>
            <a:br>
              <a:rPr lang="pl-PL" b="0" dirty="0" smtClean="0"/>
            </a:br>
            <a:r>
              <a:rPr lang="pl-PL" sz="3000" b="0" dirty="0" smtClean="0"/>
              <a:t>W Akademii Leona Koźmińskiego</a:t>
            </a:r>
            <a:endParaRPr lang="pl-PL" sz="3000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idx="1"/>
          </p:nvPr>
        </p:nvSpPr>
        <p:spPr>
          <a:xfrm>
            <a:off x="1416791" y="1124743"/>
            <a:ext cx="6611593" cy="2094223"/>
          </a:xfrm>
        </p:spPr>
        <p:txBody>
          <a:bodyPr>
            <a:normAutofit/>
          </a:bodyPr>
          <a:lstStyle/>
          <a:p>
            <a:r>
              <a:rPr lang="pl-PL" dirty="0" smtClean="0"/>
              <a:t>Maciej Madziński</a:t>
            </a:r>
          </a:p>
          <a:p>
            <a:r>
              <a:rPr lang="pl-PL" sz="1400" dirty="0" smtClean="0"/>
              <a:t>Dyrektor Operacyjny </a:t>
            </a:r>
            <a:endParaRPr lang="pl-PL" dirty="0" smtClean="0"/>
          </a:p>
          <a:p>
            <a:pPr>
              <a:lnSpc>
                <a:spcPct val="125000"/>
              </a:lnSpc>
            </a:pPr>
            <a:r>
              <a:rPr lang="pl-PL" dirty="0" smtClean="0"/>
              <a:t>Maciej Zadworny</a:t>
            </a:r>
          </a:p>
          <a:p>
            <a:pPr>
              <a:lnSpc>
                <a:spcPct val="125000"/>
              </a:lnSpc>
            </a:pPr>
            <a:r>
              <a:rPr lang="pl-PL" dirty="0" smtClean="0"/>
              <a:t>Oskar Kurlanc </a:t>
            </a:r>
          </a:p>
          <a:p>
            <a:pPr>
              <a:lnSpc>
                <a:spcPct val="125000"/>
              </a:lnSpc>
            </a:pPr>
            <a:r>
              <a:rPr lang="pl-PL" dirty="0" smtClean="0"/>
              <a:t>Mariusz Łopaciński</a:t>
            </a:r>
            <a:endParaRPr lang="en-US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4357924"/>
            <a:ext cx="2647643" cy="1475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345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l"/>
            <a:r>
              <a:rPr lang="pl-PL" sz="3600" b="1" dirty="0">
                <a:solidFill>
                  <a:schemeClr val="tx2">
                    <a:lumMod val="50000"/>
                  </a:schemeClr>
                </a:solidFill>
              </a:rPr>
              <a:t>Diagnoza – stan przed realizacją </a:t>
            </a:r>
            <a:r>
              <a:rPr lang="pl-PL" sz="3600" b="1" dirty="0" smtClean="0">
                <a:solidFill>
                  <a:schemeClr val="tx2">
                    <a:lumMod val="50000"/>
                  </a:schemeClr>
                </a:solidFill>
              </a:rPr>
              <a:t>projektu</a:t>
            </a:r>
            <a:endParaRPr lang="pl-PL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1772816"/>
            <a:ext cx="8640960" cy="3672408"/>
          </a:xfrm>
        </p:spPr>
        <p:txBody>
          <a:bodyPr>
            <a:normAutofit/>
          </a:bodyPr>
          <a:lstStyle/>
          <a:p>
            <a:pPr algn="just"/>
            <a:r>
              <a:rPr lang="pl-PL" sz="2800" dirty="0" smtClean="0"/>
              <a:t>Rozproszona wiedza na temat realizowanych projektów.</a:t>
            </a:r>
          </a:p>
          <a:p>
            <a:pPr algn="just"/>
            <a:endParaRPr lang="pl-PL" sz="2800" dirty="0" smtClean="0"/>
          </a:p>
          <a:p>
            <a:pPr algn="just"/>
            <a:r>
              <a:rPr lang="pl-PL" sz="2800" dirty="0" smtClean="0"/>
              <a:t>Niedostateczny monitoring kosztów.</a:t>
            </a:r>
          </a:p>
          <a:p>
            <a:pPr algn="just"/>
            <a:endParaRPr lang="pl-PL" sz="2800" dirty="0" smtClean="0"/>
          </a:p>
          <a:p>
            <a:pPr algn="just"/>
            <a:r>
              <a:rPr lang="pl-PL" sz="2800" dirty="0" smtClean="0"/>
              <a:t>Brak centralnego zarządzania projektami wewnętrznymi</a:t>
            </a:r>
            <a:r>
              <a:rPr lang="pl-PL" sz="2800" dirty="0"/>
              <a:t> </a:t>
            </a:r>
            <a:r>
              <a:rPr lang="pl-PL" sz="2800" dirty="0" smtClean="0"/>
              <a:t>w wymagającym środowisku akademickim.</a:t>
            </a:r>
          </a:p>
        </p:txBody>
      </p:sp>
    </p:spTree>
    <p:extLst>
      <p:ext uri="{BB962C8B-B14F-4D97-AF65-F5344CB8AC3E}">
        <p14:creationId xmlns:p14="http://schemas.microsoft.com/office/powerpoint/2010/main" val="1185955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l"/>
            <a:r>
              <a:rPr lang="pl-PL" sz="3600" b="1" dirty="0">
                <a:solidFill>
                  <a:schemeClr val="tx2">
                    <a:lumMod val="50000"/>
                  </a:schemeClr>
                </a:solidFill>
              </a:rPr>
              <a:t>Założenia </a:t>
            </a:r>
            <a:r>
              <a:rPr lang="pl-PL" sz="3600" b="1" dirty="0" smtClean="0">
                <a:solidFill>
                  <a:schemeClr val="tx2">
                    <a:lumMod val="50000"/>
                  </a:schemeClr>
                </a:solidFill>
              </a:rPr>
              <a:t>projektu</a:t>
            </a:r>
            <a:endParaRPr lang="pl-PL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351309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pl-PL" sz="2800" spc="-100" dirty="0" smtClean="0"/>
              <a:t>Powołanie Biura Projektów ALK (PMO) odpowiedzialnego za wypracowanie metodyki projektowej.</a:t>
            </a:r>
          </a:p>
          <a:p>
            <a:pPr algn="just"/>
            <a:endParaRPr lang="pl-PL" sz="2400" dirty="0" smtClean="0"/>
          </a:p>
          <a:p>
            <a:pPr algn="just"/>
            <a:r>
              <a:rPr lang="pl-PL" sz="2800" dirty="0" smtClean="0"/>
              <a:t>Wewnętrzne szkolenia dla pracowników.</a:t>
            </a:r>
          </a:p>
          <a:p>
            <a:pPr algn="just"/>
            <a:endParaRPr lang="pl-PL" sz="2400" dirty="0" smtClean="0"/>
          </a:p>
          <a:p>
            <a:pPr algn="just"/>
            <a:r>
              <a:rPr lang="pl-PL" sz="2800" dirty="0" smtClean="0"/>
              <a:t>Wprowadzenie mechanizmów dzielenia się wiedzą.</a:t>
            </a:r>
          </a:p>
          <a:p>
            <a:pPr algn="just"/>
            <a:endParaRPr lang="pl-PL" sz="2400" dirty="0" smtClean="0"/>
          </a:p>
          <a:p>
            <a:pPr algn="just"/>
            <a:r>
              <a:rPr lang="pl-PL" sz="2800" dirty="0" smtClean="0"/>
              <a:t>Raportowanie zarządcze.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345690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algn="just"/>
            <a:r>
              <a:rPr lang="pl-PL" sz="3600" b="1" dirty="0" smtClean="0">
                <a:solidFill>
                  <a:schemeClr val="tx2">
                    <a:lumMod val="50000"/>
                  </a:schemeClr>
                </a:solidFill>
              </a:rPr>
              <a:t>Założenia </a:t>
            </a:r>
            <a:r>
              <a:rPr lang="pl-PL" sz="3600" b="1" dirty="0">
                <a:solidFill>
                  <a:schemeClr val="tx2">
                    <a:lumMod val="50000"/>
                  </a:schemeClr>
                </a:solidFill>
              </a:rPr>
              <a:t>dotyczące </a:t>
            </a:r>
            <a:r>
              <a:rPr lang="pl-PL" sz="3600" b="1" dirty="0" smtClean="0">
                <a:solidFill>
                  <a:schemeClr val="tx2">
                    <a:lumMod val="50000"/>
                  </a:schemeClr>
                </a:solidFill>
              </a:rPr>
              <a:t>potrzeb różnych </a:t>
            </a:r>
            <a:r>
              <a:rPr lang="pl-PL" sz="3600" b="1" dirty="0">
                <a:solidFill>
                  <a:schemeClr val="tx2">
                    <a:lumMod val="50000"/>
                  </a:schemeClr>
                </a:solidFill>
              </a:rPr>
              <a:t>grup interesariuszy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1916832"/>
            <a:ext cx="8640960" cy="3384376"/>
          </a:xfrm>
        </p:spPr>
        <p:txBody>
          <a:bodyPr>
            <a:normAutofit/>
          </a:bodyPr>
          <a:lstStyle/>
          <a:p>
            <a:r>
              <a:rPr lang="pl-PL" dirty="0" smtClean="0"/>
              <a:t>Kierownictwo Uczelni</a:t>
            </a:r>
          </a:p>
          <a:p>
            <a:endParaRPr lang="pl-PL" dirty="0"/>
          </a:p>
          <a:p>
            <a:r>
              <a:rPr lang="pl-PL" dirty="0" smtClean="0"/>
              <a:t>Pracownicy naukowo-dydaktyczni</a:t>
            </a:r>
          </a:p>
          <a:p>
            <a:pPr marL="0" indent="0">
              <a:buNone/>
            </a:pPr>
            <a:endParaRPr lang="pl-PL" dirty="0" smtClean="0"/>
          </a:p>
          <a:p>
            <a:r>
              <a:rPr lang="pl-PL" dirty="0" smtClean="0"/>
              <a:t>Kadra administracyjna</a:t>
            </a:r>
          </a:p>
        </p:txBody>
      </p:sp>
    </p:spTree>
    <p:extLst>
      <p:ext uri="{BB962C8B-B14F-4D97-AF65-F5344CB8AC3E}">
        <p14:creationId xmlns:p14="http://schemas.microsoft.com/office/powerpoint/2010/main" val="1598467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l"/>
            <a:r>
              <a:rPr lang="pl-PL" sz="3600" b="1" dirty="0" smtClean="0">
                <a:solidFill>
                  <a:schemeClr val="tx2">
                    <a:lumMod val="50000"/>
                  </a:schemeClr>
                </a:solidFill>
              </a:rPr>
              <a:t>Harmonogram </a:t>
            </a:r>
            <a:r>
              <a:rPr lang="pl-PL" sz="3600" b="1" dirty="0">
                <a:solidFill>
                  <a:schemeClr val="tx2">
                    <a:lumMod val="50000"/>
                  </a:schemeClr>
                </a:solidFill>
              </a:rPr>
              <a:t>projektu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340769"/>
            <a:ext cx="8229600" cy="439248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b="1" dirty="0" smtClean="0"/>
              <a:t>Projekt został podzielony na kilka etapów: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l-PL" sz="2800" b="1" u="sng" dirty="0" smtClean="0"/>
              <a:t>Etap 1:</a:t>
            </a:r>
            <a:r>
              <a:rPr lang="pl-PL" sz="2800" b="1" dirty="0" smtClean="0"/>
              <a:t> </a:t>
            </a:r>
            <a:r>
              <a:rPr lang="pl-PL" sz="2800" dirty="0" smtClean="0"/>
              <a:t>Wypracowywanie dedykowanej metodyki ALK. </a:t>
            </a:r>
          </a:p>
          <a:p>
            <a:pPr marL="0" indent="0">
              <a:lnSpc>
                <a:spcPct val="150000"/>
              </a:lnSpc>
              <a:buNone/>
            </a:pPr>
            <a:endParaRPr lang="pl-PL" sz="1000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pl-PL" sz="3000" b="1" u="sng" dirty="0" smtClean="0"/>
              <a:t>Etap 2:</a:t>
            </a:r>
            <a:r>
              <a:rPr lang="pl-PL" sz="3000" b="1" dirty="0" smtClean="0"/>
              <a:t> </a:t>
            </a:r>
            <a:r>
              <a:rPr lang="pl-PL" sz="3000" dirty="0" smtClean="0"/>
              <a:t>Tworzenie narzędzi informatycznych.</a:t>
            </a:r>
          </a:p>
          <a:p>
            <a:pPr marL="0" indent="0">
              <a:lnSpc>
                <a:spcPct val="150000"/>
              </a:lnSpc>
              <a:buNone/>
            </a:pPr>
            <a:endParaRPr lang="pl-PL" sz="1000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pl-PL" sz="3000" b="1" u="sng" dirty="0" smtClean="0"/>
              <a:t>Etap 3:</a:t>
            </a:r>
            <a:r>
              <a:rPr lang="pl-PL" sz="3000" b="1" dirty="0" smtClean="0"/>
              <a:t> </a:t>
            </a:r>
            <a:r>
              <a:rPr lang="pl-PL" sz="3000" dirty="0" smtClean="0"/>
              <a:t>Spotkania informacyjne.</a:t>
            </a:r>
          </a:p>
          <a:p>
            <a:pPr marL="0" indent="0">
              <a:lnSpc>
                <a:spcPct val="150000"/>
              </a:lnSpc>
              <a:buNone/>
            </a:pPr>
            <a:endParaRPr lang="pl-PL" sz="1100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pl-PL" sz="3000" b="1" u="sng" dirty="0" smtClean="0"/>
              <a:t>Etap 4:</a:t>
            </a:r>
            <a:r>
              <a:rPr lang="pl-PL" sz="3000" b="1" dirty="0" smtClean="0"/>
              <a:t> </a:t>
            </a:r>
            <a:r>
              <a:rPr lang="pl-PL" sz="3000" dirty="0" smtClean="0"/>
              <a:t> </a:t>
            </a:r>
            <a:r>
              <a:rPr lang="pl-PL" sz="3000" dirty="0"/>
              <a:t>W</a:t>
            </a:r>
            <a:r>
              <a:rPr lang="pl-PL" sz="3000" dirty="0" smtClean="0"/>
              <a:t>drażanie raportowania zarządczego.</a:t>
            </a:r>
            <a:endParaRPr lang="pl-PL" sz="3000" dirty="0"/>
          </a:p>
        </p:txBody>
      </p:sp>
    </p:spTree>
    <p:extLst>
      <p:ext uri="{BB962C8B-B14F-4D97-AF65-F5344CB8AC3E}">
        <p14:creationId xmlns:p14="http://schemas.microsoft.com/office/powerpoint/2010/main" val="1569028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l"/>
            <a:r>
              <a:rPr lang="pl-PL" sz="3600" b="1" dirty="0" smtClean="0">
                <a:solidFill>
                  <a:schemeClr val="tx2">
                    <a:lumMod val="50000"/>
                  </a:schemeClr>
                </a:solidFill>
              </a:rPr>
              <a:t>Główne </a:t>
            </a:r>
            <a:r>
              <a:rPr lang="pl-PL" sz="3600" b="1" dirty="0">
                <a:solidFill>
                  <a:schemeClr val="tx2">
                    <a:lumMod val="50000"/>
                  </a:schemeClr>
                </a:solidFill>
              </a:rPr>
              <a:t>wyzwania w realizacji projektu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pl-PL" sz="2800" dirty="0" smtClean="0"/>
              <a:t>Opór przed zmianą!</a:t>
            </a:r>
          </a:p>
          <a:p>
            <a:pPr marL="0" indent="0" algn="just">
              <a:buNone/>
            </a:pPr>
            <a:endParaRPr lang="pl-PL" sz="2000" dirty="0" smtClean="0"/>
          </a:p>
          <a:p>
            <a:pPr algn="just"/>
            <a:r>
              <a:rPr lang="pl-PL" sz="2800" dirty="0" smtClean="0"/>
              <a:t>„Zawsze tak pracowaliśmy…”</a:t>
            </a:r>
          </a:p>
          <a:p>
            <a:pPr algn="just"/>
            <a:endParaRPr lang="pl-PL" sz="2000" dirty="0" smtClean="0"/>
          </a:p>
          <a:p>
            <a:pPr algn="just"/>
            <a:r>
              <a:rPr lang="pl-PL" sz="2800" dirty="0" smtClean="0"/>
              <a:t>Wdrażanie innowacyjnych metodyk w środowisku akademickim – Agile PM.</a:t>
            </a:r>
          </a:p>
          <a:p>
            <a:pPr algn="just"/>
            <a:endParaRPr lang="pl-PL" sz="2000" dirty="0" smtClean="0"/>
          </a:p>
          <a:p>
            <a:pPr algn="just"/>
            <a:r>
              <a:rPr lang="pl-PL" sz="2800" dirty="0" smtClean="0"/>
              <a:t>Konieczność pogodzenia struktury akademickiej z macierzową strukturą projektową.</a:t>
            </a:r>
            <a:endParaRPr lang="pl-PL" sz="2800" i="1" dirty="0"/>
          </a:p>
        </p:txBody>
      </p:sp>
    </p:spTree>
    <p:extLst>
      <p:ext uri="{BB962C8B-B14F-4D97-AF65-F5344CB8AC3E}">
        <p14:creationId xmlns:p14="http://schemas.microsoft.com/office/powerpoint/2010/main" val="3117711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l"/>
            <a:r>
              <a:rPr lang="pl-PL" sz="3600" b="1" dirty="0" smtClean="0">
                <a:solidFill>
                  <a:schemeClr val="tx2">
                    <a:lumMod val="50000"/>
                  </a:schemeClr>
                </a:solidFill>
              </a:rPr>
              <a:t>Osiągnięte </a:t>
            </a:r>
            <a:r>
              <a:rPr lang="pl-PL" sz="3600" b="1" dirty="0">
                <a:solidFill>
                  <a:schemeClr val="tx2">
                    <a:lumMod val="50000"/>
                  </a:schemeClr>
                </a:solidFill>
              </a:rPr>
              <a:t>rezultaty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320480"/>
          </a:xfrm>
        </p:spPr>
        <p:txBody>
          <a:bodyPr>
            <a:noAutofit/>
          </a:bodyPr>
          <a:lstStyle/>
          <a:p>
            <a:pPr algn="just"/>
            <a:r>
              <a:rPr lang="pl-PL" sz="2600" dirty="0" smtClean="0"/>
              <a:t>Skutecznie wdrożona metodyka zarządzania projektami.</a:t>
            </a:r>
          </a:p>
          <a:p>
            <a:pPr algn="just"/>
            <a:endParaRPr lang="pl-PL" sz="2000" dirty="0" smtClean="0"/>
          </a:p>
          <a:p>
            <a:pPr algn="just"/>
            <a:r>
              <a:rPr lang="pl-PL" sz="2600" dirty="0" smtClean="0"/>
              <a:t>Uruchomione, dedykowane narzędzie informatyczne.</a:t>
            </a:r>
          </a:p>
          <a:p>
            <a:pPr algn="just"/>
            <a:endParaRPr lang="pl-PL" sz="2000" dirty="0" smtClean="0"/>
          </a:p>
          <a:p>
            <a:pPr algn="just"/>
            <a:r>
              <a:rPr lang="pl-PL" sz="2600" dirty="0" smtClean="0"/>
              <a:t>Decentralizacja procesów zgłaszania pomysłów.</a:t>
            </a:r>
          </a:p>
          <a:p>
            <a:pPr algn="just"/>
            <a:endParaRPr lang="pl-PL" sz="2000" dirty="0" smtClean="0"/>
          </a:p>
          <a:p>
            <a:pPr algn="just"/>
            <a:r>
              <a:rPr lang="pl-PL" sz="2600" dirty="0"/>
              <a:t>T</a:t>
            </a:r>
            <a:r>
              <a:rPr lang="pl-PL" sz="2600" dirty="0" smtClean="0"/>
              <a:t>utorzy, którzy wspierają i szkolą kierowników projektów.</a:t>
            </a:r>
          </a:p>
          <a:p>
            <a:pPr algn="just"/>
            <a:endParaRPr lang="pl-PL" sz="2000" dirty="0"/>
          </a:p>
          <a:p>
            <a:pPr algn="just"/>
            <a:r>
              <a:rPr lang="pl-PL" sz="2600" dirty="0" smtClean="0"/>
              <a:t>Wypracowane raportowanie zarządcze.</a:t>
            </a:r>
            <a:endParaRPr lang="pl-PL" sz="2600" dirty="0"/>
          </a:p>
        </p:txBody>
      </p:sp>
    </p:spTree>
    <p:extLst>
      <p:ext uri="{BB962C8B-B14F-4D97-AF65-F5344CB8AC3E}">
        <p14:creationId xmlns:p14="http://schemas.microsoft.com/office/powerpoint/2010/main" val="673119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l"/>
            <a:r>
              <a:rPr lang="pl-PL" sz="3600" b="1" dirty="0" smtClean="0">
                <a:solidFill>
                  <a:schemeClr val="tx2">
                    <a:lumMod val="50000"/>
                  </a:schemeClr>
                </a:solidFill>
              </a:rPr>
              <a:t>Podpowiedzi </a:t>
            </a:r>
            <a:r>
              <a:rPr lang="pl-PL" sz="3600" b="1" dirty="0">
                <a:solidFill>
                  <a:schemeClr val="tx2">
                    <a:lumMod val="50000"/>
                  </a:schemeClr>
                </a:solidFill>
              </a:rPr>
              <a:t>dla innych uczelni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251520" y="1412776"/>
            <a:ext cx="8640960" cy="4294510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pl-PL" dirty="0" smtClean="0"/>
              <a:t>Metodyka projektowa nie jest celem samym w sobie – jest narzędziem do osiągnięcia celu.</a:t>
            </a:r>
            <a:endParaRPr lang="pl-PL" sz="2000" dirty="0" smtClean="0"/>
          </a:p>
          <a:p>
            <a:pPr algn="just"/>
            <a:endParaRPr lang="pl-PL" dirty="0" smtClean="0"/>
          </a:p>
          <a:p>
            <a:pPr algn="just"/>
            <a:r>
              <a:rPr lang="pl-PL" dirty="0" smtClean="0"/>
              <a:t>Zarządzanie projektowe daje szansę na elastyczne reagowanie na zmiany zachodzące w otoczeniu.</a:t>
            </a:r>
          </a:p>
          <a:p>
            <a:pPr algn="just"/>
            <a:endParaRPr lang="pl-PL" dirty="0"/>
          </a:p>
          <a:p>
            <a:pPr algn="just"/>
            <a:r>
              <a:rPr lang="pl-PL" dirty="0"/>
              <a:t>Decentralizacja procesów zarządczych sprzyja realizacji wartościowych inicjatyw projektowych.</a:t>
            </a:r>
          </a:p>
          <a:p>
            <a:pPr marL="0" indent="0" algn="just">
              <a:buNone/>
            </a:pPr>
            <a:endParaRPr lang="pl-PL" dirty="0"/>
          </a:p>
          <a:p>
            <a:pPr algn="just"/>
            <a:r>
              <a:rPr lang="pl-PL" dirty="0" smtClean="0"/>
              <a:t>Równowaga między zarządzaniem projektowym a bieżącą działalnością operacyjną.</a:t>
            </a:r>
          </a:p>
          <a:p>
            <a:pPr algn="just"/>
            <a:endParaRPr lang="pl-PL" dirty="0" smtClean="0"/>
          </a:p>
          <a:p>
            <a:pPr algn="just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4877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258</Words>
  <Application>Microsoft Office PowerPoint</Application>
  <PresentationFormat>On-screen Show (4:3)</PresentationFormat>
  <Paragraphs>68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Motyw pakietu Office</vt:lpstr>
      <vt:lpstr>PowerPoint Presentation</vt:lpstr>
      <vt:lpstr>Wdrożenie Zarządzania Projektowego  W Akademii Leona Koźmińskiego</vt:lpstr>
      <vt:lpstr>Diagnoza – stan przed realizacją projektu</vt:lpstr>
      <vt:lpstr>Założenia projektu</vt:lpstr>
      <vt:lpstr>Założenia dotyczące potrzeb różnych grup interesariuszy</vt:lpstr>
      <vt:lpstr>Harmonogram projektu</vt:lpstr>
      <vt:lpstr>Główne wyzwania w realizacji projektu</vt:lpstr>
      <vt:lpstr>Osiągnięte rezultaty</vt:lpstr>
      <vt:lpstr>Podpowiedzi dla innych uczelni</vt:lpstr>
      <vt:lpstr>Podsumowanie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kopfer</dc:creator>
  <cp:lastModifiedBy>Luterek, Mariusz</cp:lastModifiedBy>
  <cp:revision>34</cp:revision>
  <dcterms:created xsi:type="dcterms:W3CDTF">2015-11-03T21:26:23Z</dcterms:created>
  <dcterms:modified xsi:type="dcterms:W3CDTF">2015-11-17T07:04:12Z</dcterms:modified>
</cp:coreProperties>
</file>