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6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89100"/>
              </p:ext>
            </p:extLst>
          </p:nvPr>
        </p:nvGraphicFramePr>
        <p:xfrm>
          <a:off x="0" y="1268760"/>
          <a:ext cx="9144001" cy="4207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979712"/>
                <a:gridCol w="1440160"/>
                <a:gridCol w="797159"/>
                <a:gridCol w="643001"/>
                <a:gridCol w="792088"/>
                <a:gridCol w="1177483"/>
                <a:gridCol w="1306286"/>
              </a:tblGrid>
              <a:tr h="480060">
                <a:tc rowSpan="3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Usługi</a:t>
                      </a:r>
                    </a:p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informacyjne</a:t>
                      </a:r>
                    </a:p>
                  </a:txBody>
                  <a:tcPr marT="34290" marB="34290"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Usługi wielokanałowego dostępu, w tym personalizacji</a:t>
                      </a:r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Usługi sprawozdawcze, w tym do POL-on</a:t>
                      </a:r>
                    </a:p>
                  </a:txBody>
                  <a:tcPr marT="34290" marB="3429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0691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Usługi informacyjne portalu pracowniczego</a:t>
                      </a:r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0691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Usługi komunikacyjne (praca grupowa) </a:t>
                      </a:r>
                    </a:p>
                  </a:txBody>
                  <a:tcPr marT="34290" marB="3429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06917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Zarządzanie wiedzą</a:t>
                      </a:r>
                    </a:p>
                  </a:txBody>
                  <a:tcPr marT="34290" marB="34290"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Business </a:t>
                      </a:r>
                      <a:r>
                        <a:rPr lang="pl-PL" sz="14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Intelligence</a:t>
                      </a:r>
                      <a:endParaRPr lang="pl-PL" sz="1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34290" marB="3429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0691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Hurtownia danych</a:t>
                      </a:r>
                    </a:p>
                  </a:txBody>
                  <a:tcPr marT="34290" marB="3429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8006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Laboratoria wirtualne</a:t>
                      </a:r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Współpraca z otoczeniem</a:t>
                      </a:r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Zarządzanie projektami</a:t>
                      </a:r>
                    </a:p>
                  </a:txBody>
                  <a:tcPr marT="34290" marB="3429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USOS</a:t>
                      </a:r>
                    </a:p>
                  </a:txBody>
                  <a:tcPr marT="34290" marB="3429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Szyna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T="34290" marB="34290" anchor="ctr">
                    <a:gradFill flip="none" rotWithShape="1">
                      <a:gsLst>
                        <a:gs pos="21000">
                          <a:srgbClr val="00B050"/>
                        </a:gs>
                        <a:gs pos="62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SAP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ERP</a:t>
                      </a:r>
                    </a:p>
                  </a:txBody>
                  <a:tcPr marT="34290" marB="34290" anchor="ctr">
                    <a:solidFill>
                      <a:srgbClr val="00B050"/>
                    </a:solidFill>
                  </a:tcPr>
                </a:tc>
              </a:tr>
              <a:tr h="48006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Obliczenia wielkoskalowe</a:t>
                      </a:r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Dystrybucja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treści</a:t>
                      </a:r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Systemy</a:t>
                      </a:r>
                    </a:p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wydziałowe</a:t>
                      </a:r>
                    </a:p>
                  </a:txBody>
                  <a:tcPr marT="34290" marB="3429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REPO</a:t>
                      </a:r>
                    </a:p>
                  </a:txBody>
                  <a:tcPr marT="34290" marB="3429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06917">
                <a:tc rowSpan="2">
                  <a:txBody>
                    <a:bodyPr/>
                    <a:lstStyle/>
                    <a:p>
                      <a:pPr lvl="0"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Bezp.</a:t>
                      </a:r>
                      <a:endParaRPr lang="pl-PL" sz="1400" dirty="0"/>
                    </a:p>
                  </a:txBody>
                  <a:tcPr marT="34290" marB="34290"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Usługi zarządzania tożsamością i dostępem</a:t>
                      </a: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0691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Usługi bezpieczeństwa informacji, w tym dostępność oraz integralność danych</a:t>
                      </a: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0691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Platforma</a:t>
                      </a:r>
                    </a:p>
                  </a:txBody>
                  <a:tcPr marT="34290" marB="34290"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Platforma SAP HANA</a:t>
                      </a:r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0691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Ośrodek podstawowy oraz zapasowy</a:t>
                      </a: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7432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Usługi w sieciach LAN, WAN, </a:t>
                      </a:r>
                      <a:r>
                        <a:rPr lang="pl-PL" sz="14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Wi-Fi</a:t>
                      </a:r>
                      <a:endParaRPr lang="pl-PL" sz="1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956197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Strategia informatyzacji Politechniki Warszawskiej do 2020 roku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b="1" dirty="0" smtClean="0"/>
              <a:t>dr hab. inż.   </a:t>
            </a:r>
            <a:r>
              <a:rPr lang="pl-PL" b="1" dirty="0" smtClean="0"/>
              <a:t>Janusz Zawiła-Niedźwiecki   </a:t>
            </a:r>
            <a:r>
              <a:rPr lang="pl-PL" sz="1600" b="1" dirty="0" smtClean="0"/>
              <a:t>prof. PW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pl-PL" dirty="0"/>
              <a:t>Uczelnia jako federacja </a:t>
            </a:r>
            <a:r>
              <a:rPr lang="pl-PL" dirty="0" smtClean="0"/>
              <a:t>wydziałów, </a:t>
            </a:r>
            <a:r>
              <a:rPr lang="pl-PL" dirty="0"/>
              <a:t>tak </a:t>
            </a:r>
            <a:r>
              <a:rPr lang="pl-PL" dirty="0" smtClean="0"/>
              <a:t>w sferze zarządzania, jak i w sferze usług informatycznych</a:t>
            </a:r>
          </a:p>
          <a:p>
            <a:r>
              <a:rPr lang="pl-PL" dirty="0" smtClean="0"/>
              <a:t>rozproszenie zasobów, środków finansowych, </a:t>
            </a:r>
            <a:br>
              <a:rPr lang="pl-PL" dirty="0" smtClean="0"/>
            </a:br>
            <a:r>
              <a:rPr lang="pl-PL" dirty="0" smtClean="0"/>
              <a:t>a zwłaszcza kompetencji</a:t>
            </a:r>
          </a:p>
          <a:p>
            <a:r>
              <a:rPr lang="pl-PL" dirty="0" smtClean="0"/>
              <a:t>brak spójnej koncepcji usług informatycznych</a:t>
            </a:r>
          </a:p>
          <a:p>
            <a:r>
              <a:rPr lang="pl-PL" dirty="0" smtClean="0"/>
              <a:t>integrujący impuls – wymagania POL-on</a:t>
            </a:r>
          </a:p>
          <a:p>
            <a:r>
              <a:rPr lang="pl-PL" dirty="0" smtClean="0"/>
              <a:t>wielki potencjał wiedzy, umiejętności, kompetencji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 ma zamiarów zbyt ambitnych (czytaj też – zbyt kosztownych) wobec aspiracji Politechniki Warszawskiej</a:t>
            </a:r>
          </a:p>
          <a:p>
            <a:r>
              <a:rPr lang="pl-PL" dirty="0" smtClean="0"/>
              <a:t>centralizacja</a:t>
            </a:r>
          </a:p>
          <a:p>
            <a:r>
              <a:rPr lang="pl-PL" dirty="0" smtClean="0"/>
              <a:t>spójność  i kompleksowość</a:t>
            </a:r>
          </a:p>
          <a:p>
            <a:r>
              <a:rPr lang="pl-PL" dirty="0" err="1" smtClean="0"/>
              <a:t>consensus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potrzeb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                     różnych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grup interesariuszy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pl-PL" dirty="0" smtClean="0"/>
              <a:t>Obsługa </a:t>
            </a:r>
            <a:r>
              <a:rPr lang="pl-PL" dirty="0"/>
              <a:t>badań i dydaktyki w </a:t>
            </a:r>
            <a:r>
              <a:rPr lang="pl-PL" dirty="0" smtClean="0"/>
              <a:t>obszarach:</a:t>
            </a:r>
            <a:endParaRPr lang="pl-PL" dirty="0"/>
          </a:p>
          <a:p>
            <a:pPr lvl="0"/>
            <a:r>
              <a:rPr lang="pl-PL" dirty="0"/>
              <a:t>dydaktyki;</a:t>
            </a:r>
          </a:p>
          <a:p>
            <a:pPr lvl="0"/>
            <a:r>
              <a:rPr lang="pl-PL" dirty="0"/>
              <a:t>badań naukowych, innowacji i komercjalizacji wyników badań;</a:t>
            </a:r>
          </a:p>
          <a:p>
            <a:pPr lvl="0"/>
            <a:r>
              <a:rPr lang="pl-PL" dirty="0"/>
              <a:t>współpracy </a:t>
            </a:r>
            <a:r>
              <a:rPr lang="pl-PL" dirty="0" smtClean="0"/>
              <a:t>z </a:t>
            </a:r>
            <a:r>
              <a:rPr lang="pl-PL" dirty="0"/>
              <a:t>otoczeniem gospodarczym i administracyjnym</a:t>
            </a:r>
            <a:r>
              <a:rPr lang="pl-PL" dirty="0" smtClean="0"/>
              <a:t>;</a:t>
            </a:r>
          </a:p>
          <a:p>
            <a:pPr lvl="0"/>
            <a:endParaRPr lang="pl-PL" sz="1300" dirty="0"/>
          </a:p>
          <a:p>
            <a:pPr marL="0" lvl="0" indent="0">
              <a:buNone/>
            </a:pPr>
            <a:r>
              <a:rPr lang="pl-PL" dirty="0" smtClean="0"/>
              <a:t>Obsługa </a:t>
            </a:r>
            <a:r>
              <a:rPr lang="pl-PL" dirty="0"/>
              <a:t>zarządzania uczelnią w </a:t>
            </a:r>
            <a:r>
              <a:rPr lang="pl-PL" dirty="0" smtClean="0"/>
              <a:t>obszarach:</a:t>
            </a:r>
            <a:endParaRPr lang="pl-PL" dirty="0"/>
          </a:p>
          <a:p>
            <a:pPr lvl="0"/>
            <a:r>
              <a:rPr lang="pl-PL" dirty="0"/>
              <a:t>administracji, w tym kadr, płac, finansów;</a:t>
            </a:r>
          </a:p>
          <a:p>
            <a:pPr lvl="0"/>
            <a:r>
              <a:rPr lang="pl-PL" dirty="0"/>
              <a:t>ewidencji pracowników administracji oraz pracowników naukowo-dydaktycznych;</a:t>
            </a:r>
          </a:p>
          <a:p>
            <a:pPr lvl="0"/>
            <a:r>
              <a:rPr lang="pl-PL" dirty="0"/>
              <a:t>ewidencji studentów i doktorantów;</a:t>
            </a:r>
          </a:p>
          <a:p>
            <a:r>
              <a:rPr lang="pl-PL" dirty="0"/>
              <a:t>ewidencji projektów badawczych i </a:t>
            </a:r>
            <a:r>
              <a:rPr lang="pl-PL" dirty="0" smtClean="0"/>
              <a:t>naukowych.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w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przełamanie federalizmu uczelni</a:t>
            </a:r>
          </a:p>
          <a:p>
            <a:r>
              <a:rPr lang="pl-PL" dirty="0" smtClean="0"/>
              <a:t>przekonanie użytkowników i decydentów</a:t>
            </a:r>
          </a:p>
          <a:p>
            <a:r>
              <a:rPr lang="pl-PL" dirty="0" smtClean="0"/>
              <a:t>zdobycie finansowania</a:t>
            </a:r>
            <a:endParaRPr lang="pl-PL" dirty="0"/>
          </a:p>
          <a:p>
            <a:r>
              <a:rPr lang="pl-PL" dirty="0" smtClean="0"/>
              <a:t>nabranie wiary we własne siły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104" y="1124745"/>
            <a:ext cx="9144000" cy="4680520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2013 </a:t>
            </a:r>
            <a:r>
              <a:rPr lang="pl-PL" dirty="0" smtClean="0"/>
              <a:t>- powołanie wspólnego Centrum Informatyzacji</a:t>
            </a:r>
          </a:p>
          <a:p>
            <a:r>
              <a:rPr lang="pl-PL" sz="2600" dirty="0" smtClean="0"/>
              <a:t>2014</a:t>
            </a:r>
            <a:r>
              <a:rPr lang="pl-PL" dirty="0" smtClean="0"/>
              <a:t> – uruchomienie centralnego service-</a:t>
            </a:r>
            <a:r>
              <a:rPr lang="pl-PL" dirty="0" err="1" smtClean="0"/>
              <a:t>desk</a:t>
            </a:r>
            <a:endParaRPr lang="pl-PL" dirty="0" smtClean="0"/>
          </a:p>
          <a:p>
            <a:r>
              <a:rPr lang="pl-PL" sz="2400" dirty="0" smtClean="0"/>
              <a:t>2014</a:t>
            </a:r>
            <a:r>
              <a:rPr lang="pl-PL" dirty="0" smtClean="0"/>
              <a:t> - opracowanie strategii informatyzacji</a:t>
            </a:r>
          </a:p>
          <a:p>
            <a:r>
              <a:rPr lang="pl-PL" sz="2400" dirty="0" smtClean="0"/>
              <a:t>2015</a:t>
            </a:r>
            <a:r>
              <a:rPr lang="pl-PL" dirty="0" smtClean="0"/>
              <a:t> - wdrożenie SAP (kadry, finanse, hurtownia, BI)</a:t>
            </a:r>
          </a:p>
          <a:p>
            <a:r>
              <a:rPr lang="pl-PL" sz="2400" dirty="0" smtClean="0"/>
              <a:t>2015</a:t>
            </a:r>
            <a:r>
              <a:rPr lang="pl-PL" dirty="0" smtClean="0"/>
              <a:t> - wdrożenie Centralnego Modułu USOS</a:t>
            </a:r>
          </a:p>
          <a:p>
            <a:r>
              <a:rPr lang="pl-PL" sz="2400" dirty="0" smtClean="0"/>
              <a:t>2015</a:t>
            </a:r>
            <a:r>
              <a:rPr lang="pl-PL" dirty="0" smtClean="0"/>
              <a:t> - wdrożenie </a:t>
            </a:r>
            <a:r>
              <a:rPr lang="pl-PL" dirty="0" err="1" smtClean="0"/>
              <a:t>REPOzytorium</a:t>
            </a:r>
            <a:r>
              <a:rPr lang="pl-PL" dirty="0" smtClean="0"/>
              <a:t> dorobku naukowego</a:t>
            </a:r>
          </a:p>
          <a:p>
            <a:r>
              <a:rPr lang="pl-PL" sz="2400" dirty="0" smtClean="0"/>
              <a:t>2015</a:t>
            </a:r>
            <a:r>
              <a:rPr lang="pl-PL" dirty="0" smtClean="0"/>
              <a:t> – wdrożenie poczty studenckiej „w chmurze”</a:t>
            </a:r>
          </a:p>
          <a:p>
            <a:r>
              <a:rPr lang="pl-PL" sz="2400" dirty="0" smtClean="0"/>
              <a:t>2016</a:t>
            </a:r>
            <a:r>
              <a:rPr lang="pl-PL" dirty="0" smtClean="0"/>
              <a:t> – (plany) technologia SAP HANA</a:t>
            </a:r>
          </a:p>
          <a:p>
            <a:r>
              <a:rPr lang="pl-PL" sz="2400" dirty="0"/>
              <a:t>2017</a:t>
            </a:r>
            <a:r>
              <a:rPr lang="pl-PL" dirty="0" smtClean="0"/>
              <a:t> – (w toku) trzy doktoraty</a:t>
            </a:r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 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526641" cy="416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pl-PL" dirty="0" smtClean="0"/>
              <a:t>uczelnia jest korporacją, ale inną niż klasycznie biznesowe</a:t>
            </a:r>
          </a:p>
          <a:p>
            <a:r>
              <a:rPr lang="pl-PL" dirty="0" smtClean="0"/>
              <a:t>zarządzanie dużymi projektami wdrożeń informatycznych w uczelni wymaga dopasowania metodyk zarządzania projektami</a:t>
            </a:r>
          </a:p>
          <a:p>
            <a:r>
              <a:rPr lang="pl-PL" dirty="0" smtClean="0"/>
              <a:t>pozycja użytkowników jest tak silna, że konieczne jest wcześniejsze przekonanie ich do projektów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345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Motyw pakietu Office</vt:lpstr>
      <vt:lpstr>PowerPoint Presentation</vt:lpstr>
      <vt:lpstr>Strategia informatyzacji Politechniki Warszawskiej do 2020 roku</vt:lpstr>
      <vt:lpstr>Diagnoza – stan przed realizacją projektu</vt:lpstr>
      <vt:lpstr>Założenia projektu</vt:lpstr>
      <vt:lpstr>Założenia dotyczące potrzeb                      różnych grup interesariuszy</vt:lpstr>
      <vt:lpstr>Główne wyzwania w realizacji projektu</vt:lpstr>
      <vt:lpstr>Osiągnięte rezultaty</vt:lpstr>
      <vt:lpstr>Osiągnięte rezultaty 2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18</cp:revision>
  <dcterms:created xsi:type="dcterms:W3CDTF">2015-11-03T21:26:23Z</dcterms:created>
  <dcterms:modified xsi:type="dcterms:W3CDTF">2015-11-16T10:53:16Z</dcterms:modified>
</cp:coreProperties>
</file>