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7" r:id="rId8"/>
    <p:sldId id="265" r:id="rId9"/>
    <p:sldId id="266" r:id="rId10"/>
    <p:sldId id="268" r:id="rId11"/>
    <p:sldId id="269" r:id="rId12"/>
    <p:sldId id="260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1D61"/>
    <a:srgbClr val="F6894C"/>
    <a:srgbClr val="79DCFF"/>
    <a:srgbClr val="99F19D"/>
    <a:srgbClr val="F2EC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0FAAFB-3C2D-4C8A-A00F-565F6B4ADAF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223318B-4CC7-4EC9-9379-CBB1DA8E29D3}">
      <dgm:prSet phldrT="[Tekst]" custT="1"/>
      <dgm:spPr/>
      <dgm:t>
        <a:bodyPr/>
        <a:lstStyle/>
        <a:p>
          <a:r>
            <a:rPr lang="pl-PL" sz="1400" dirty="0" smtClean="0"/>
            <a:t>Odpowiedź na zapytanie przedsiębiorcy w </a:t>
          </a:r>
          <a:r>
            <a:rPr lang="pl-PL" sz="2000" b="1" dirty="0" smtClean="0"/>
            <a:t>24 godziny</a:t>
          </a:r>
          <a:endParaRPr lang="pl-PL" sz="2000" b="1" dirty="0"/>
        </a:p>
      </dgm:t>
    </dgm:pt>
    <dgm:pt modelId="{6B00559E-C88E-4433-97A6-01E81F5F696E}" type="parTrans" cxnId="{4720144A-6F03-426C-898B-E61B1D7D1530}">
      <dgm:prSet/>
      <dgm:spPr/>
      <dgm:t>
        <a:bodyPr/>
        <a:lstStyle/>
        <a:p>
          <a:endParaRPr lang="pl-PL"/>
        </a:p>
      </dgm:t>
    </dgm:pt>
    <dgm:pt modelId="{1C9256E5-6F31-44E4-BB77-AC1C876C4A91}" type="sibTrans" cxnId="{4720144A-6F03-426C-898B-E61B1D7D1530}">
      <dgm:prSet/>
      <dgm:spPr/>
      <dgm:t>
        <a:bodyPr/>
        <a:lstStyle/>
        <a:p>
          <a:endParaRPr lang="pl-PL"/>
        </a:p>
      </dgm:t>
    </dgm:pt>
    <dgm:pt modelId="{3C2193C2-3A2C-465B-9600-4E6FDCAFE7D2}">
      <dgm:prSet phldrT="[Tekst]" custT="1"/>
      <dgm:spPr/>
      <dgm:t>
        <a:bodyPr/>
        <a:lstStyle/>
        <a:p>
          <a:r>
            <a:rPr lang="pl-PL" sz="1500" dirty="0" smtClean="0"/>
            <a:t>Ponad </a:t>
          </a:r>
          <a:r>
            <a:rPr lang="pl-PL" sz="2400" b="1" dirty="0" smtClean="0"/>
            <a:t>30</a:t>
          </a:r>
          <a:r>
            <a:rPr lang="pl-PL" sz="1500" dirty="0" smtClean="0"/>
            <a:t> umów komercjalizacji w ostatnich 3 latach</a:t>
          </a:r>
          <a:endParaRPr lang="pl-PL" sz="1500" dirty="0"/>
        </a:p>
      </dgm:t>
    </dgm:pt>
    <dgm:pt modelId="{D4D339C4-F6C0-4183-BFB5-BDEC10492F38}" type="parTrans" cxnId="{3CDC0455-6475-47E0-B8D7-15478890EBE9}">
      <dgm:prSet/>
      <dgm:spPr/>
      <dgm:t>
        <a:bodyPr/>
        <a:lstStyle/>
        <a:p>
          <a:endParaRPr lang="pl-PL"/>
        </a:p>
      </dgm:t>
    </dgm:pt>
    <dgm:pt modelId="{3FD00D53-B8E6-45BD-A717-A6982AE01C43}" type="sibTrans" cxnId="{3CDC0455-6475-47E0-B8D7-15478890EBE9}">
      <dgm:prSet/>
      <dgm:spPr/>
      <dgm:t>
        <a:bodyPr/>
        <a:lstStyle/>
        <a:p>
          <a:endParaRPr lang="pl-PL"/>
        </a:p>
      </dgm:t>
    </dgm:pt>
    <dgm:pt modelId="{F9EADE70-0750-441F-84BD-3403A8C285DB}">
      <dgm:prSet phldrT="[Tekst]" custT="1"/>
      <dgm:spPr/>
      <dgm:t>
        <a:bodyPr/>
        <a:lstStyle/>
        <a:p>
          <a:r>
            <a:rPr lang="pl-PL" sz="1500" dirty="0" smtClean="0"/>
            <a:t>Przychody z komercjalizacji powyżej </a:t>
          </a:r>
          <a:r>
            <a:rPr lang="pl-PL" sz="2400" b="1" dirty="0" smtClean="0"/>
            <a:t>2 mln</a:t>
          </a:r>
          <a:endParaRPr lang="pl-PL" sz="2400" b="1" dirty="0"/>
        </a:p>
      </dgm:t>
    </dgm:pt>
    <dgm:pt modelId="{520626B3-8B8B-41BA-A006-52AA7B9A6954}" type="parTrans" cxnId="{2CB795CB-4428-4AC6-BE5B-FE7CCE8990C7}">
      <dgm:prSet/>
      <dgm:spPr/>
      <dgm:t>
        <a:bodyPr/>
        <a:lstStyle/>
        <a:p>
          <a:endParaRPr lang="pl-PL"/>
        </a:p>
      </dgm:t>
    </dgm:pt>
    <dgm:pt modelId="{BA121D50-4723-4451-88E5-4242984235BF}" type="sibTrans" cxnId="{2CB795CB-4428-4AC6-BE5B-FE7CCE8990C7}">
      <dgm:prSet/>
      <dgm:spPr/>
      <dgm:t>
        <a:bodyPr/>
        <a:lstStyle/>
        <a:p>
          <a:endParaRPr lang="pl-PL"/>
        </a:p>
      </dgm:t>
    </dgm:pt>
    <dgm:pt modelId="{0395320F-1E9C-44A0-B35B-2269B37A2A9A}">
      <dgm:prSet phldrT="[Tekst]" custT="1"/>
      <dgm:spPr/>
      <dgm:t>
        <a:bodyPr/>
        <a:lstStyle/>
        <a:p>
          <a:r>
            <a:rPr lang="pl-PL" sz="1500" dirty="0" smtClean="0"/>
            <a:t>Portfel </a:t>
          </a:r>
          <a:r>
            <a:rPr lang="pl-PL" sz="2400" b="1" dirty="0" smtClean="0"/>
            <a:t>6</a:t>
          </a:r>
          <a:r>
            <a:rPr lang="pl-PL" sz="2400" dirty="0" smtClean="0"/>
            <a:t> </a:t>
          </a:r>
          <a:r>
            <a:rPr lang="pl-PL" sz="1500" dirty="0" smtClean="0"/>
            <a:t>spółek spin-off</a:t>
          </a:r>
          <a:endParaRPr lang="pl-PL" sz="1500" dirty="0"/>
        </a:p>
      </dgm:t>
    </dgm:pt>
    <dgm:pt modelId="{F7314A56-C190-4CD3-B37F-49DF70B0F6EA}" type="parTrans" cxnId="{60E00957-11BE-480C-800E-676BBE8978D8}">
      <dgm:prSet/>
      <dgm:spPr/>
      <dgm:t>
        <a:bodyPr/>
        <a:lstStyle/>
        <a:p>
          <a:endParaRPr lang="pl-PL"/>
        </a:p>
      </dgm:t>
    </dgm:pt>
    <dgm:pt modelId="{B69275BC-B3EA-4899-8D93-B6EC2700B4A3}" type="sibTrans" cxnId="{60E00957-11BE-480C-800E-676BBE8978D8}">
      <dgm:prSet/>
      <dgm:spPr/>
      <dgm:t>
        <a:bodyPr/>
        <a:lstStyle/>
        <a:p>
          <a:endParaRPr lang="pl-PL"/>
        </a:p>
      </dgm:t>
    </dgm:pt>
    <dgm:pt modelId="{F23F17E3-E36D-4DE0-B230-0789FCDE55CC}" type="pres">
      <dgm:prSet presAssocID="{CD0FAAFB-3C2D-4C8A-A00F-565F6B4ADAF7}" presName="arrowDiagram" presStyleCnt="0">
        <dgm:presLayoutVars>
          <dgm:chMax val="5"/>
          <dgm:dir/>
          <dgm:resizeHandles val="exact"/>
        </dgm:presLayoutVars>
      </dgm:prSet>
      <dgm:spPr/>
    </dgm:pt>
    <dgm:pt modelId="{692A1083-86EC-4635-83AD-4726F5D9C174}" type="pres">
      <dgm:prSet presAssocID="{CD0FAAFB-3C2D-4C8A-A00F-565F6B4ADAF7}" presName="arrow" presStyleLbl="bgShp" presStyleIdx="0" presStyleCnt="1" custScaleX="104717"/>
      <dgm:spPr/>
    </dgm:pt>
    <dgm:pt modelId="{7E2B94FF-F74A-499B-A8A0-5F4E63AE781E}" type="pres">
      <dgm:prSet presAssocID="{CD0FAAFB-3C2D-4C8A-A00F-565F6B4ADAF7}" presName="arrowDiagram4" presStyleCnt="0"/>
      <dgm:spPr/>
    </dgm:pt>
    <dgm:pt modelId="{EF7D284A-9652-432E-8523-EF2882CE742B}" type="pres">
      <dgm:prSet presAssocID="{2223318B-4CC7-4EC9-9379-CBB1DA8E29D3}" presName="bullet4a" presStyleLbl="node1" presStyleIdx="0" presStyleCnt="4"/>
      <dgm:spPr/>
    </dgm:pt>
    <dgm:pt modelId="{9D320838-87B7-4759-A3EC-EB31E6CA85BC}" type="pres">
      <dgm:prSet presAssocID="{2223318B-4CC7-4EC9-9379-CBB1DA8E29D3}" presName="textBox4a" presStyleLbl="revTx" presStyleIdx="0" presStyleCnt="4" custScaleX="213061" custScaleY="5609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42283B-76DE-4439-A467-C0FC9B3A505E}" type="pres">
      <dgm:prSet presAssocID="{3C2193C2-3A2C-465B-9600-4E6FDCAFE7D2}" presName="bullet4b" presStyleLbl="node1" presStyleIdx="1" presStyleCnt="4"/>
      <dgm:spPr/>
    </dgm:pt>
    <dgm:pt modelId="{39492693-9C1D-4E9C-A25F-6100BEABD004}" type="pres">
      <dgm:prSet presAssocID="{3C2193C2-3A2C-465B-9600-4E6FDCAFE7D2}" presName="textBox4b" presStyleLbl="revTx" presStyleIdx="1" presStyleCnt="4" custScaleX="114374" custScaleY="52502" custLinFactNeighborX="6616" custLinFactNeighborY="-1990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4DEC9B0-885B-4B27-9158-4C53411C1766}" type="pres">
      <dgm:prSet presAssocID="{F9EADE70-0750-441F-84BD-3403A8C285DB}" presName="bullet4c" presStyleLbl="node1" presStyleIdx="2" presStyleCnt="4"/>
      <dgm:spPr/>
    </dgm:pt>
    <dgm:pt modelId="{8F868603-7A9D-4CA1-AB67-80671EA536C6}" type="pres">
      <dgm:prSet presAssocID="{F9EADE70-0750-441F-84BD-3403A8C285DB}" presName="textBox4c" presStyleLbl="revTx" presStyleIdx="2" presStyleCnt="4" custScaleX="114375" custScaleY="31059" custLinFactNeighborX="16559" custLinFactNeighborY="-2787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C1C75D-74BD-4CF3-B11E-28BE6BDBABFB}" type="pres">
      <dgm:prSet presAssocID="{0395320F-1E9C-44A0-B35B-2269B37A2A9A}" presName="bullet4d" presStyleLbl="node1" presStyleIdx="3" presStyleCnt="4"/>
      <dgm:spPr/>
    </dgm:pt>
    <dgm:pt modelId="{6BD62125-4F65-456F-A695-2092FF2D647E}" type="pres">
      <dgm:prSet presAssocID="{0395320F-1E9C-44A0-B35B-2269B37A2A9A}" presName="textBox4d" presStyleLbl="revTx" presStyleIdx="3" presStyleCnt="4" custScaleY="17011" custLinFactNeighborX="9314" custLinFactNeighborY="-394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CDC0455-6475-47E0-B8D7-15478890EBE9}" srcId="{CD0FAAFB-3C2D-4C8A-A00F-565F6B4ADAF7}" destId="{3C2193C2-3A2C-465B-9600-4E6FDCAFE7D2}" srcOrd="1" destOrd="0" parTransId="{D4D339C4-F6C0-4183-BFB5-BDEC10492F38}" sibTransId="{3FD00D53-B8E6-45BD-A717-A6982AE01C43}"/>
    <dgm:cxn modelId="{CF632D17-42F7-47A3-8F01-5DF2A566D6FC}" type="presOf" srcId="{0395320F-1E9C-44A0-B35B-2269B37A2A9A}" destId="{6BD62125-4F65-456F-A695-2092FF2D647E}" srcOrd="0" destOrd="0" presId="urn:microsoft.com/office/officeart/2005/8/layout/arrow2"/>
    <dgm:cxn modelId="{472CCCFC-9514-4120-98FF-C26F12C41398}" type="presOf" srcId="{F9EADE70-0750-441F-84BD-3403A8C285DB}" destId="{8F868603-7A9D-4CA1-AB67-80671EA536C6}" srcOrd="0" destOrd="0" presId="urn:microsoft.com/office/officeart/2005/8/layout/arrow2"/>
    <dgm:cxn modelId="{634204F8-A601-4003-8AD2-0B35BB86B87D}" type="presOf" srcId="{CD0FAAFB-3C2D-4C8A-A00F-565F6B4ADAF7}" destId="{F23F17E3-E36D-4DE0-B230-0789FCDE55CC}" srcOrd="0" destOrd="0" presId="urn:microsoft.com/office/officeart/2005/8/layout/arrow2"/>
    <dgm:cxn modelId="{A0452D81-0ECD-4A74-BEF6-7723B166D79A}" type="presOf" srcId="{3C2193C2-3A2C-465B-9600-4E6FDCAFE7D2}" destId="{39492693-9C1D-4E9C-A25F-6100BEABD004}" srcOrd="0" destOrd="0" presId="urn:microsoft.com/office/officeart/2005/8/layout/arrow2"/>
    <dgm:cxn modelId="{4720144A-6F03-426C-898B-E61B1D7D1530}" srcId="{CD0FAAFB-3C2D-4C8A-A00F-565F6B4ADAF7}" destId="{2223318B-4CC7-4EC9-9379-CBB1DA8E29D3}" srcOrd="0" destOrd="0" parTransId="{6B00559E-C88E-4433-97A6-01E81F5F696E}" sibTransId="{1C9256E5-6F31-44E4-BB77-AC1C876C4A91}"/>
    <dgm:cxn modelId="{60E00957-11BE-480C-800E-676BBE8978D8}" srcId="{CD0FAAFB-3C2D-4C8A-A00F-565F6B4ADAF7}" destId="{0395320F-1E9C-44A0-B35B-2269B37A2A9A}" srcOrd="3" destOrd="0" parTransId="{F7314A56-C190-4CD3-B37F-49DF70B0F6EA}" sibTransId="{B69275BC-B3EA-4899-8D93-B6EC2700B4A3}"/>
    <dgm:cxn modelId="{2CB795CB-4428-4AC6-BE5B-FE7CCE8990C7}" srcId="{CD0FAAFB-3C2D-4C8A-A00F-565F6B4ADAF7}" destId="{F9EADE70-0750-441F-84BD-3403A8C285DB}" srcOrd="2" destOrd="0" parTransId="{520626B3-8B8B-41BA-A006-52AA7B9A6954}" sibTransId="{BA121D50-4723-4451-88E5-4242984235BF}"/>
    <dgm:cxn modelId="{8539FD87-F027-46E4-BF80-C20B3DC11F99}" type="presOf" srcId="{2223318B-4CC7-4EC9-9379-CBB1DA8E29D3}" destId="{9D320838-87B7-4759-A3EC-EB31E6CA85BC}" srcOrd="0" destOrd="0" presId="urn:microsoft.com/office/officeart/2005/8/layout/arrow2"/>
    <dgm:cxn modelId="{6E77B278-F9F8-40DA-AE2E-111147CC9F56}" type="presParOf" srcId="{F23F17E3-E36D-4DE0-B230-0789FCDE55CC}" destId="{692A1083-86EC-4635-83AD-4726F5D9C174}" srcOrd="0" destOrd="0" presId="urn:microsoft.com/office/officeart/2005/8/layout/arrow2"/>
    <dgm:cxn modelId="{DC505C90-D8A6-4211-9E1C-F132B3ADBDE0}" type="presParOf" srcId="{F23F17E3-E36D-4DE0-B230-0789FCDE55CC}" destId="{7E2B94FF-F74A-499B-A8A0-5F4E63AE781E}" srcOrd="1" destOrd="0" presId="urn:microsoft.com/office/officeart/2005/8/layout/arrow2"/>
    <dgm:cxn modelId="{C21BE69D-7272-4EBC-A20A-9BF2E4359136}" type="presParOf" srcId="{7E2B94FF-F74A-499B-A8A0-5F4E63AE781E}" destId="{EF7D284A-9652-432E-8523-EF2882CE742B}" srcOrd="0" destOrd="0" presId="urn:microsoft.com/office/officeart/2005/8/layout/arrow2"/>
    <dgm:cxn modelId="{00EE7BB8-410E-4C8C-9BB2-211CF0984A7C}" type="presParOf" srcId="{7E2B94FF-F74A-499B-A8A0-5F4E63AE781E}" destId="{9D320838-87B7-4759-A3EC-EB31E6CA85BC}" srcOrd="1" destOrd="0" presId="urn:microsoft.com/office/officeart/2005/8/layout/arrow2"/>
    <dgm:cxn modelId="{B732956E-C375-4195-9870-2BD6A881FFF1}" type="presParOf" srcId="{7E2B94FF-F74A-499B-A8A0-5F4E63AE781E}" destId="{A342283B-76DE-4439-A467-C0FC9B3A505E}" srcOrd="2" destOrd="0" presId="urn:microsoft.com/office/officeart/2005/8/layout/arrow2"/>
    <dgm:cxn modelId="{7895A358-CF61-4A63-8206-FF2B4F99F9D5}" type="presParOf" srcId="{7E2B94FF-F74A-499B-A8A0-5F4E63AE781E}" destId="{39492693-9C1D-4E9C-A25F-6100BEABD004}" srcOrd="3" destOrd="0" presId="urn:microsoft.com/office/officeart/2005/8/layout/arrow2"/>
    <dgm:cxn modelId="{EA4ADEEB-022C-4B44-99F1-A06D07871650}" type="presParOf" srcId="{7E2B94FF-F74A-499B-A8A0-5F4E63AE781E}" destId="{B4DEC9B0-885B-4B27-9158-4C53411C1766}" srcOrd="4" destOrd="0" presId="urn:microsoft.com/office/officeart/2005/8/layout/arrow2"/>
    <dgm:cxn modelId="{5CB36C7D-60A5-4F30-A0D8-26F514CD5827}" type="presParOf" srcId="{7E2B94FF-F74A-499B-A8A0-5F4E63AE781E}" destId="{8F868603-7A9D-4CA1-AB67-80671EA536C6}" srcOrd="5" destOrd="0" presId="urn:microsoft.com/office/officeart/2005/8/layout/arrow2"/>
    <dgm:cxn modelId="{2DEA30D2-6FDD-41C5-830B-3B0762EB7B03}" type="presParOf" srcId="{7E2B94FF-F74A-499B-A8A0-5F4E63AE781E}" destId="{00C1C75D-74BD-4CF3-B11E-28BE6BDBABFB}" srcOrd="6" destOrd="0" presId="urn:microsoft.com/office/officeart/2005/8/layout/arrow2"/>
    <dgm:cxn modelId="{5CAEFFA0-BE8F-463D-902A-E8A22A055EC4}" type="presParOf" srcId="{7E2B94FF-F74A-499B-A8A0-5F4E63AE781E}" destId="{6BD62125-4F65-456F-A695-2092FF2D647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57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303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42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11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24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39" y="2984971"/>
            <a:ext cx="7163073" cy="13729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31639" y="1484784"/>
            <a:ext cx="7163073" cy="15121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957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86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45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05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681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50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1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98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852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Interdyscyplinarna Szkoła Innowacji</a:t>
            </a:r>
            <a:endParaRPr lang="pl-PL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251520" y="1268760"/>
            <a:ext cx="8568952" cy="174410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Jedyna w Polsce</a:t>
            </a:r>
            <a:r>
              <a:rPr lang="pl-PL" sz="1600" dirty="0"/>
              <a:t> inicjatywa uczelniana kształcąca i promująca innowacyjne podejście do kształcenia przedsiębiorczości i tworzenia spółek spin-off na bazie doświadczeń Stanford University.</a:t>
            </a:r>
          </a:p>
          <a:p>
            <a:pPr algn="ctr"/>
            <a:endParaRPr lang="pl-PL" sz="1600" dirty="0"/>
          </a:p>
          <a:p>
            <a:pPr algn="ctr"/>
            <a:r>
              <a:rPr lang="pl-PL" sz="1600" dirty="0"/>
              <a:t>Edycja I – zakończona sukcesem utworzeniem spółki spin off – </a:t>
            </a:r>
            <a:r>
              <a:rPr lang="pl-PL" sz="1600" dirty="0" err="1"/>
              <a:t>Rec.Bio</a:t>
            </a:r>
            <a:r>
              <a:rPr lang="pl-PL" sz="1600" dirty="0"/>
              <a:t> Sp. z o.o.</a:t>
            </a:r>
          </a:p>
          <a:p>
            <a:pPr algn="ctr"/>
            <a:r>
              <a:rPr lang="pl-PL" sz="1600" dirty="0"/>
              <a:t>Edycja II realizowana w strategicznym partnerstwie z Uniwersytetem Medycznym w Łodzi</a:t>
            </a:r>
          </a:p>
        </p:txBody>
      </p:sp>
      <p:pic>
        <p:nvPicPr>
          <p:cNvPr id="6" name="Picture 2" descr="https://scontent-arn2-1.xx.fbcdn.net/hphotos-xpf1/t31.0-8/11930845_1632432633677440_177178238559468302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43" y="3284984"/>
            <a:ext cx="3454696" cy="230425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isi.p.lodz.pl/sites/default/files/isi_schemat_blokow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001" y="3223007"/>
            <a:ext cx="3237612" cy="24282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859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Podsumowanie i rekomendacje</a:t>
            </a:r>
            <a:endParaRPr lang="pl-PL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525963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400" dirty="0"/>
              <a:t>E</a:t>
            </a:r>
            <a:r>
              <a:rPr lang="pl-PL" sz="2400" dirty="0" smtClean="0"/>
              <a:t>fektywność  współpracy PŁ z biznesem widać </a:t>
            </a:r>
            <a:r>
              <a:rPr lang="pl-PL" sz="2400" dirty="0"/>
              <a:t>także w zrealizowanych projektach (w ostatnich 3 latach </a:t>
            </a:r>
            <a:r>
              <a:rPr lang="pl-PL" sz="2400" b="1" dirty="0"/>
              <a:t>&gt; </a:t>
            </a:r>
            <a:r>
              <a:rPr lang="pl-PL" sz="2800" b="1" dirty="0"/>
              <a:t>450</a:t>
            </a:r>
            <a:r>
              <a:rPr lang="pl-PL" sz="2400" dirty="0"/>
              <a:t> projektów z </a:t>
            </a:r>
            <a:r>
              <a:rPr lang="pl-PL" sz="2800" b="1" dirty="0"/>
              <a:t>&gt;230 </a:t>
            </a:r>
            <a:r>
              <a:rPr lang="pl-PL" sz="2400" dirty="0"/>
              <a:t>partnerami biznesowymi)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Całkowita zmiana podejścia do Innowacyjności i Transferu Technologii w uczelniach wyższych wymaga wprowadzenia kultury Innowacyjności na całej uczelni.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Efektywny transfer technologii wymaga budowania świadomości od najniższych szczebli organizacji.</a:t>
            </a:r>
          </a:p>
          <a:p>
            <a:pPr marL="0" indent="0" algn="ctr">
              <a:buNone/>
            </a:pPr>
            <a:r>
              <a:rPr lang="pl-PL" sz="2800" dirty="0" smtClean="0">
                <a:solidFill>
                  <a:srgbClr val="FF0000"/>
                </a:solidFill>
              </a:rPr>
              <a:t>Przykład </a:t>
            </a:r>
            <a:r>
              <a:rPr lang="pl-PL" sz="2800" dirty="0">
                <a:solidFill>
                  <a:srgbClr val="FF0000"/>
                </a:solidFill>
              </a:rPr>
              <a:t>PŁ pokazuje że współpraca nauka biznes się </a:t>
            </a:r>
            <a:r>
              <a:rPr lang="pl-PL" sz="2800" dirty="0" smtClean="0">
                <a:solidFill>
                  <a:srgbClr val="FF0000"/>
                </a:solidFill>
              </a:rPr>
              <a:t>opłaca! </a:t>
            </a:r>
            <a:endParaRPr lang="pl-PL" sz="2800" dirty="0">
              <a:solidFill>
                <a:srgbClr val="FF0000"/>
              </a:solidFill>
            </a:endParaRPr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922699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93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Kultura Innowacyjności </a:t>
            </a:r>
            <a:br>
              <a:rPr lang="pl-PL" dirty="0" smtClean="0"/>
            </a:br>
            <a:r>
              <a:rPr lang="pl-PL" dirty="0" smtClean="0"/>
              <a:t>w Politechnice łódzkiej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Prof. dr hab. inż. Stanisław Bielecki</a:t>
            </a:r>
          </a:p>
          <a:p>
            <a:r>
              <a:rPr lang="pl-PL" dirty="0" smtClean="0"/>
              <a:t>Rektor Politechniki Łódzkiej 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623212"/>
            <a:ext cx="819258" cy="128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4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Potrzeba budowania uniwersytetu trzeciej generacji</a:t>
            </a:r>
            <a:endParaRPr lang="pl-PL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5" name="Grupa 14"/>
          <p:cNvGrpSpPr/>
          <p:nvPr/>
        </p:nvGrpSpPr>
        <p:grpSpPr>
          <a:xfrm>
            <a:off x="827584" y="1484784"/>
            <a:ext cx="7488832" cy="3888432"/>
            <a:chOff x="-108520" y="1384617"/>
            <a:chExt cx="9919058" cy="420462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Prostokąt zaokrąglony 3"/>
            <p:cNvSpPr/>
            <p:nvPr/>
          </p:nvSpPr>
          <p:spPr>
            <a:xfrm>
              <a:off x="-108520" y="1384617"/>
              <a:ext cx="4398212" cy="805203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b="1" dirty="0"/>
                <a:t>TREND</a:t>
              </a:r>
            </a:p>
          </p:txBody>
        </p:sp>
        <p:sp>
          <p:nvSpPr>
            <p:cNvPr id="5" name="Prostokąt zaokrąglony 4"/>
            <p:cNvSpPr/>
            <p:nvPr/>
          </p:nvSpPr>
          <p:spPr>
            <a:xfrm>
              <a:off x="277373" y="2215127"/>
              <a:ext cx="3602511" cy="52053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b="1" dirty="0"/>
                <a:t>Uniwersytet trzeciej generacji</a:t>
              </a:r>
            </a:p>
          </p:txBody>
        </p:sp>
        <p:sp>
          <p:nvSpPr>
            <p:cNvPr id="6" name="Prostokąt zaokrąglony 5"/>
            <p:cNvSpPr/>
            <p:nvPr/>
          </p:nvSpPr>
          <p:spPr>
            <a:xfrm>
              <a:off x="273178" y="2991804"/>
              <a:ext cx="3602511" cy="848579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b="1" dirty="0">
                  <a:solidFill>
                    <a:schemeClr val="lt1"/>
                  </a:solidFill>
                </a:rPr>
                <a:t>Misja: </a:t>
              </a:r>
            </a:p>
            <a:p>
              <a:pPr algn="ctr"/>
              <a:r>
                <a:rPr lang="pl-PL" sz="1200" b="1" dirty="0">
                  <a:solidFill>
                    <a:schemeClr val="lt1"/>
                  </a:solidFill>
                </a:rPr>
                <a:t>kształcenie</a:t>
              </a:r>
            </a:p>
            <a:p>
              <a:pPr algn="ctr"/>
              <a:r>
                <a:rPr lang="pl-PL" sz="1200" b="1" dirty="0">
                  <a:solidFill>
                    <a:schemeClr val="lt1"/>
                  </a:solidFill>
                </a:rPr>
                <a:t>działalność badawcza</a:t>
              </a:r>
            </a:p>
            <a:p>
              <a:pPr algn="ctr"/>
              <a:r>
                <a:rPr lang="pl-PL" sz="1200" b="1" dirty="0">
                  <a:solidFill>
                    <a:schemeClr val="lt1"/>
                  </a:solidFill>
                </a:rPr>
                <a:t>urynkowienie wiedzy</a:t>
              </a:r>
            </a:p>
          </p:txBody>
        </p:sp>
        <p:sp>
          <p:nvSpPr>
            <p:cNvPr id="7" name="Prostokąt zaokrąglony 6"/>
            <p:cNvSpPr/>
            <p:nvPr/>
          </p:nvSpPr>
          <p:spPr>
            <a:xfrm>
              <a:off x="273178" y="3987295"/>
              <a:ext cx="3602511" cy="328041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b="1" dirty="0">
                  <a:solidFill>
                    <a:schemeClr val="lt1"/>
                  </a:solidFill>
                </a:rPr>
                <a:t>Budowanie kultury innowacji</a:t>
              </a:r>
            </a:p>
          </p:txBody>
        </p:sp>
        <p:sp>
          <p:nvSpPr>
            <p:cNvPr id="8" name="Prostokąt zaokrąglony 7"/>
            <p:cNvSpPr/>
            <p:nvPr/>
          </p:nvSpPr>
          <p:spPr>
            <a:xfrm>
              <a:off x="273178" y="4450073"/>
              <a:ext cx="3602511" cy="45954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b="1" dirty="0">
                  <a:solidFill>
                    <a:schemeClr val="lt1"/>
                  </a:solidFill>
                </a:rPr>
                <a:t>Promowanie </a:t>
              </a:r>
              <a:br>
                <a:rPr lang="pl-PL" sz="1200" b="1" dirty="0">
                  <a:solidFill>
                    <a:schemeClr val="lt1"/>
                  </a:solidFill>
                </a:rPr>
              </a:br>
              <a:r>
                <a:rPr lang="pl-PL" sz="1200" b="1" dirty="0">
                  <a:solidFill>
                    <a:schemeClr val="lt1"/>
                  </a:solidFill>
                </a:rPr>
                <a:t>interdyscyplinarności zespołów</a:t>
              </a:r>
            </a:p>
          </p:txBody>
        </p:sp>
        <p:sp>
          <p:nvSpPr>
            <p:cNvPr id="9" name="Prostokąt zaokrąglony 8"/>
            <p:cNvSpPr/>
            <p:nvPr/>
          </p:nvSpPr>
          <p:spPr>
            <a:xfrm>
              <a:off x="273178" y="5048486"/>
              <a:ext cx="3602511" cy="45954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b="1" dirty="0">
                  <a:solidFill>
                    <a:schemeClr val="lt1"/>
                  </a:solidFill>
                </a:rPr>
                <a:t>Struktury wsparcia przedsiębiorczości </a:t>
              </a:r>
              <a:br>
                <a:rPr lang="pl-PL" sz="1200" b="1" dirty="0">
                  <a:solidFill>
                    <a:schemeClr val="lt1"/>
                  </a:solidFill>
                </a:rPr>
              </a:br>
              <a:r>
                <a:rPr lang="pl-PL" sz="1200" b="1" dirty="0">
                  <a:solidFill>
                    <a:schemeClr val="lt1"/>
                  </a:solidFill>
                </a:rPr>
                <a:t>i transferu technologii</a:t>
              </a:r>
            </a:p>
          </p:txBody>
        </p:sp>
        <p:sp>
          <p:nvSpPr>
            <p:cNvPr id="10" name="Prostokąt zaokrąglony 9"/>
            <p:cNvSpPr/>
            <p:nvPr/>
          </p:nvSpPr>
          <p:spPr>
            <a:xfrm>
              <a:off x="5412326" y="1384617"/>
              <a:ext cx="4398212" cy="805203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b="1" dirty="0"/>
                <a:t>Model dominujący</a:t>
              </a:r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5794025" y="2208675"/>
              <a:ext cx="3602511" cy="52053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b="1" dirty="0"/>
                <a:t>Uniwersytet drugiej generacji</a:t>
              </a:r>
            </a:p>
          </p:txBody>
        </p:sp>
        <p:sp>
          <p:nvSpPr>
            <p:cNvPr id="12" name="Prostokąt zaokrąglony 11"/>
            <p:cNvSpPr/>
            <p:nvPr/>
          </p:nvSpPr>
          <p:spPr>
            <a:xfrm>
              <a:off x="5794024" y="2991803"/>
              <a:ext cx="3602511" cy="880835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b="1" dirty="0">
                  <a:solidFill>
                    <a:schemeClr val="lt1"/>
                  </a:solidFill>
                </a:rPr>
                <a:t>Misja: </a:t>
              </a:r>
            </a:p>
            <a:p>
              <a:pPr algn="ctr"/>
              <a:r>
                <a:rPr lang="pl-PL" sz="1200" b="1" dirty="0">
                  <a:solidFill>
                    <a:schemeClr val="lt1"/>
                  </a:solidFill>
                </a:rPr>
                <a:t>kształcenie</a:t>
              </a:r>
            </a:p>
            <a:p>
              <a:pPr algn="ctr"/>
              <a:r>
                <a:rPr lang="pl-PL" sz="1200" b="1" dirty="0">
                  <a:solidFill>
                    <a:schemeClr val="lt1"/>
                  </a:solidFill>
                </a:rPr>
                <a:t>działalność badawcza</a:t>
              </a:r>
            </a:p>
          </p:txBody>
        </p:sp>
        <p:sp>
          <p:nvSpPr>
            <p:cNvPr id="13" name="Prostokąt zaokrąglony 12"/>
            <p:cNvSpPr/>
            <p:nvPr/>
          </p:nvSpPr>
          <p:spPr>
            <a:xfrm>
              <a:off x="5794024" y="4015541"/>
              <a:ext cx="3602511" cy="64130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b="1" dirty="0">
                  <a:solidFill>
                    <a:schemeClr val="lt1"/>
                  </a:solidFill>
                </a:rPr>
                <a:t>Urynkowienie wytworzonej wiedzy jako niewspierany efekt uboczny</a:t>
              </a:r>
            </a:p>
          </p:txBody>
        </p:sp>
        <p:sp>
          <p:nvSpPr>
            <p:cNvPr id="14" name="Prostokąt zaokrąglony 13"/>
            <p:cNvSpPr/>
            <p:nvPr/>
          </p:nvSpPr>
          <p:spPr>
            <a:xfrm>
              <a:off x="5794024" y="4792218"/>
              <a:ext cx="3602511" cy="79702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b="1" dirty="0">
                  <a:solidFill>
                    <a:schemeClr val="lt1"/>
                  </a:solidFill>
                </a:rPr>
                <a:t>Opracowanie wiedzy w oderwaniu od potrzeb rynku – komercjalizacja jako przypadek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595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chemat blokowy: opóźnienie 19"/>
          <p:cNvSpPr/>
          <p:nvPr/>
        </p:nvSpPr>
        <p:spPr>
          <a:xfrm>
            <a:off x="17096" y="1521214"/>
            <a:ext cx="5320800" cy="3852000"/>
          </a:xfrm>
          <a:prstGeom prst="flowChartDelay">
            <a:avLst/>
          </a:prstGeom>
          <a:solidFill>
            <a:srgbClr val="79DCF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Schemat blokowy: opóźnienie 18"/>
          <p:cNvSpPr/>
          <p:nvPr/>
        </p:nvSpPr>
        <p:spPr>
          <a:xfrm rot="10800000">
            <a:off x="3849377" y="1515070"/>
            <a:ext cx="5319467" cy="3850953"/>
          </a:xfrm>
          <a:prstGeom prst="flowChartDelay">
            <a:avLst/>
          </a:prstGeom>
          <a:solidFill>
            <a:srgbClr val="F6894C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Spójny i sprawny model zarządzania innowacjami</a:t>
            </a:r>
            <a:endParaRPr lang="pl-PL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8" name="Grupa 17"/>
          <p:cNvGrpSpPr/>
          <p:nvPr/>
        </p:nvGrpSpPr>
        <p:grpSpPr>
          <a:xfrm>
            <a:off x="463920" y="1682984"/>
            <a:ext cx="8327457" cy="3159617"/>
            <a:chOff x="321357" y="2141591"/>
            <a:chExt cx="10402125" cy="4087364"/>
          </a:xfrm>
        </p:grpSpPr>
        <p:sp>
          <p:nvSpPr>
            <p:cNvPr id="4" name="Prostokąt zaokrąglony 3"/>
            <p:cNvSpPr/>
            <p:nvPr/>
          </p:nvSpPr>
          <p:spPr>
            <a:xfrm>
              <a:off x="1437077" y="3147417"/>
              <a:ext cx="2231409" cy="734705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/>
                <a:t>Wydziałowi Pełnomocnicy ds. transferu technologii</a:t>
              </a:r>
            </a:p>
          </p:txBody>
        </p:sp>
        <p:sp>
          <p:nvSpPr>
            <p:cNvPr id="5" name="Prostokąt zaokrąglony 4"/>
            <p:cNvSpPr/>
            <p:nvPr/>
          </p:nvSpPr>
          <p:spPr>
            <a:xfrm>
              <a:off x="1437266" y="4024811"/>
              <a:ext cx="2231409" cy="734705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/>
                <a:t>Brokerzy innowacji </a:t>
              </a:r>
              <a:r>
                <a:rPr lang="pl-PL" sz="1100" dirty="0" err="1"/>
                <a:t>MNiSW</a:t>
              </a:r>
              <a:endParaRPr lang="pl-PL" sz="1100" dirty="0"/>
            </a:p>
          </p:txBody>
        </p:sp>
        <p:sp>
          <p:nvSpPr>
            <p:cNvPr id="6" name="Prostokąt zaokrąglony 5"/>
            <p:cNvSpPr/>
            <p:nvPr/>
          </p:nvSpPr>
          <p:spPr>
            <a:xfrm>
              <a:off x="1437077" y="4891972"/>
              <a:ext cx="2231409" cy="734705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/>
                <a:t>Rzecznik Patentowy PŁ</a:t>
              </a:r>
            </a:p>
          </p:txBody>
        </p:sp>
        <p:sp>
          <p:nvSpPr>
            <p:cNvPr id="7" name="Prostokąt zaokrąglony 6"/>
            <p:cNvSpPr/>
            <p:nvPr/>
          </p:nvSpPr>
          <p:spPr>
            <a:xfrm>
              <a:off x="3964734" y="2537254"/>
              <a:ext cx="1566080" cy="1876352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/>
                <a:t>Dział </a:t>
              </a:r>
              <a:r>
                <a:rPr lang="pl-PL" sz="1400" dirty="0" smtClean="0"/>
                <a:t>Innowacji i Współpracy z Gospodarką</a:t>
              </a:r>
              <a:endParaRPr lang="pl-PL" sz="1400" dirty="0"/>
            </a:p>
          </p:txBody>
        </p:sp>
        <p:sp>
          <p:nvSpPr>
            <p:cNvPr id="8" name="Nawias klamrowy zamykający 7"/>
            <p:cNvSpPr/>
            <p:nvPr/>
          </p:nvSpPr>
          <p:spPr>
            <a:xfrm>
              <a:off x="7413808" y="2896954"/>
              <a:ext cx="314141" cy="3218598"/>
            </a:xfrm>
            <a:prstGeom prst="rightBrace">
              <a:avLst>
                <a:gd name="adj1" fmla="val 60160"/>
                <a:gd name="adj2" fmla="val 49726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sz="1400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321357" y="3162586"/>
              <a:ext cx="615128" cy="227564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pl-PL" sz="2000" b="1" dirty="0">
                  <a:solidFill>
                    <a:schemeClr val="tx2">
                      <a:lumMod val="75000"/>
                    </a:schemeClr>
                  </a:solidFill>
                </a:rPr>
                <a:t>Sfera nauki</a:t>
              </a: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10108354" y="3262965"/>
              <a:ext cx="615128" cy="227564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pl-PL" sz="2000" b="1" dirty="0">
                  <a:solidFill>
                    <a:srgbClr val="C00000"/>
                  </a:solidFill>
                </a:rPr>
                <a:t>Sfera biznesu</a:t>
              </a:r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7972736" y="3024129"/>
              <a:ext cx="2031408" cy="477672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/>
                <a:t>Licencjonowanie</a:t>
              </a:r>
            </a:p>
          </p:txBody>
        </p:sp>
        <p:sp>
          <p:nvSpPr>
            <p:cNvPr id="12" name="Prostokąt zaokrąglony 11"/>
            <p:cNvSpPr/>
            <p:nvPr/>
          </p:nvSpPr>
          <p:spPr>
            <a:xfrm>
              <a:off x="7978159" y="3614632"/>
              <a:ext cx="2016224" cy="477672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/>
                <a:t>Sprzedaż praw</a:t>
              </a:r>
            </a:p>
          </p:txBody>
        </p:sp>
        <p:sp>
          <p:nvSpPr>
            <p:cNvPr id="13" name="Prostokąt zaokrąglony 12"/>
            <p:cNvSpPr/>
            <p:nvPr/>
          </p:nvSpPr>
          <p:spPr>
            <a:xfrm>
              <a:off x="7987921" y="4207357"/>
              <a:ext cx="2016224" cy="477672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/>
                <a:t>Spin-off</a:t>
              </a:r>
            </a:p>
          </p:txBody>
        </p:sp>
        <p:sp>
          <p:nvSpPr>
            <p:cNvPr id="14" name="Prostokąt zaokrąglony 13"/>
            <p:cNvSpPr/>
            <p:nvPr/>
          </p:nvSpPr>
          <p:spPr>
            <a:xfrm>
              <a:off x="1504131" y="2141591"/>
              <a:ext cx="5289626" cy="36671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100" b="1" dirty="0"/>
                <a:t>Prorektor ds. innowacji Politechniki Łódzkiej</a:t>
              </a:r>
            </a:p>
          </p:txBody>
        </p:sp>
        <p:sp>
          <p:nvSpPr>
            <p:cNvPr id="15" name="Prostokąt zaokrąglony 14"/>
            <p:cNvSpPr/>
            <p:nvPr/>
          </p:nvSpPr>
          <p:spPr>
            <a:xfrm>
              <a:off x="7978480" y="4826725"/>
              <a:ext cx="2016224" cy="103617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 smtClean="0"/>
                <a:t>Budowanie długofalowej współpracy nauka - biznes</a:t>
              </a:r>
              <a:endParaRPr lang="pl-PL" sz="1400" dirty="0"/>
            </a:p>
          </p:txBody>
        </p:sp>
        <p:sp>
          <p:nvSpPr>
            <p:cNvPr id="16" name="Strzałka w prawo 15"/>
            <p:cNvSpPr/>
            <p:nvPr/>
          </p:nvSpPr>
          <p:spPr>
            <a:xfrm>
              <a:off x="2099050" y="5714751"/>
              <a:ext cx="5152649" cy="514204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200" dirty="0" smtClean="0"/>
                <a:t>Umowa o zarządzaniu IP          </a:t>
              </a:r>
              <a:endParaRPr lang="pl-PL" sz="1200" dirty="0"/>
            </a:p>
          </p:txBody>
        </p:sp>
        <p:sp>
          <p:nvSpPr>
            <p:cNvPr id="17" name="Prostokąt zaokrąglony 16"/>
            <p:cNvSpPr/>
            <p:nvPr/>
          </p:nvSpPr>
          <p:spPr>
            <a:xfrm>
              <a:off x="5091879" y="4207357"/>
              <a:ext cx="1566080" cy="1909046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/>
                <a:t>Centrum Transferu Technologii PŁ </a:t>
              </a:r>
              <a:r>
                <a:rPr lang="pl-PL" sz="1400" dirty="0" smtClean="0"/>
                <a:t/>
              </a:r>
              <a:br>
                <a:rPr lang="pl-PL" sz="1400" dirty="0" smtClean="0"/>
              </a:br>
              <a:r>
                <a:rPr lang="pl-PL" sz="1400" dirty="0" smtClean="0"/>
                <a:t>Sp</a:t>
              </a:r>
              <a:r>
                <a:rPr lang="pl-PL" sz="1400" dirty="0"/>
                <a:t>. z o.o.</a:t>
              </a:r>
            </a:p>
          </p:txBody>
        </p:sp>
      </p:grpSp>
      <p:sp>
        <p:nvSpPr>
          <p:cNvPr id="21" name="Prostokąt zaokrąglony 20"/>
          <p:cNvSpPr/>
          <p:nvPr/>
        </p:nvSpPr>
        <p:spPr>
          <a:xfrm>
            <a:off x="941190" y="1272515"/>
            <a:ext cx="3990850" cy="2834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100" b="1" dirty="0" smtClean="0"/>
              <a:t>Rektor Politechniki Łódzkiej</a:t>
            </a:r>
            <a:endParaRPr lang="pl-PL" sz="1100" b="1" dirty="0"/>
          </a:p>
        </p:txBody>
      </p:sp>
    </p:spTree>
    <p:extLst>
      <p:ext uri="{BB962C8B-B14F-4D97-AF65-F5344CB8AC3E}">
        <p14:creationId xmlns:p14="http://schemas.microsoft.com/office/powerpoint/2010/main" val="34569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Efektywna współpraca z przedsiębiorcami</a:t>
            </a:r>
            <a:endParaRPr lang="pl-PL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Prostokąt 12"/>
          <p:cNvSpPr>
            <a:spLocks noChangeArrowheads="1"/>
          </p:cNvSpPr>
          <p:nvPr/>
        </p:nvSpPr>
        <p:spPr bwMode="auto">
          <a:xfrm>
            <a:off x="251520" y="1196752"/>
            <a:ext cx="8712968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pl-PL" altLang="pl-PL" b="1" dirty="0" smtClean="0">
                <a:solidFill>
                  <a:srgbClr val="002060"/>
                </a:solidFill>
                <a:latin typeface="+mn-lt"/>
              </a:rPr>
              <a:t>Politechnika Łódzka wprowadziła profesjonalny system zarządzania własnością przemysłową oraz wynikami badań naukowych i prac rozwojowych</a:t>
            </a:r>
            <a:r>
              <a:rPr lang="en-AU" altLang="pl-PL" b="1" dirty="0" smtClean="0">
                <a:solidFill>
                  <a:srgbClr val="002060"/>
                </a:solidFill>
                <a:latin typeface="+mn-lt"/>
              </a:rPr>
              <a:t>. </a:t>
            </a:r>
          </a:p>
          <a:p>
            <a:pPr algn="just" eaLnBrk="1" hangingPunct="1"/>
            <a:r>
              <a:rPr lang="pl-PL" altLang="pl-PL" b="1" dirty="0">
                <a:solidFill>
                  <a:srgbClr val="002060"/>
                </a:solidFill>
                <a:latin typeface="+mn-lt"/>
              </a:rPr>
              <a:t>Tak ważne zadanie realizowane jest </a:t>
            </a:r>
            <a:r>
              <a:rPr lang="pl-PL" altLang="pl-PL" b="1" dirty="0" smtClean="0">
                <a:solidFill>
                  <a:srgbClr val="002060"/>
                </a:solidFill>
                <a:latin typeface="+mn-lt"/>
              </a:rPr>
              <a:t>przez </a:t>
            </a:r>
            <a:r>
              <a:rPr lang="pl-PL" altLang="pl-PL" sz="2800" b="1" dirty="0" smtClean="0">
                <a:solidFill>
                  <a:srgbClr val="002060"/>
                </a:solidFill>
                <a:latin typeface="+mn-lt"/>
              </a:rPr>
              <a:t>pierwszą w Polsce </a:t>
            </a:r>
            <a:r>
              <a:rPr lang="pl-PL" altLang="pl-PL" b="1" dirty="0" smtClean="0">
                <a:solidFill>
                  <a:srgbClr val="002060"/>
                </a:solidFill>
                <a:latin typeface="+mn-lt"/>
              </a:rPr>
              <a:t>komercyjną </a:t>
            </a:r>
            <a:r>
              <a:rPr lang="pl-PL" altLang="pl-PL" b="1" dirty="0">
                <a:solidFill>
                  <a:srgbClr val="002060"/>
                </a:solidFill>
                <a:latin typeface="+mn-lt"/>
              </a:rPr>
              <a:t>spółkę powołaną w celu komercjalizacji </a:t>
            </a:r>
            <a:r>
              <a:rPr lang="pl-PL" altLang="pl-PL" b="1" dirty="0" smtClean="0">
                <a:solidFill>
                  <a:srgbClr val="002060"/>
                </a:solidFill>
                <a:latin typeface="+mn-lt"/>
              </a:rPr>
              <a:t>wiedzy i technologii</a:t>
            </a:r>
            <a:r>
              <a:rPr lang="pl-PL" altLang="pl-PL" b="1" dirty="0">
                <a:solidFill>
                  <a:srgbClr val="002060"/>
                </a:solidFill>
                <a:latin typeface="+mn-lt"/>
              </a:rPr>
              <a:t>.</a:t>
            </a:r>
            <a:endParaRPr lang="en-AU" altLang="pl-PL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51520" y="3155822"/>
            <a:ext cx="8186913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Oferta technologiczna CTT PŁ Sp. z o.o. obejmuje:</a:t>
            </a:r>
          </a:p>
          <a:p>
            <a:endParaRPr lang="en-AU" b="1" dirty="0" smtClean="0"/>
          </a:p>
          <a:p>
            <a:pPr marL="538163" indent="-274638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441D61"/>
                </a:solidFill>
              </a:rPr>
              <a:t>ponad 500 technologii </a:t>
            </a:r>
            <a:r>
              <a:rPr lang="en-AU" sz="1600" dirty="0" smtClean="0">
                <a:solidFill>
                  <a:srgbClr val="441D61"/>
                </a:solidFill>
              </a:rPr>
              <a:t>(</a:t>
            </a:r>
            <a:r>
              <a:rPr lang="pl-PL" sz="1600" dirty="0" smtClean="0">
                <a:solidFill>
                  <a:srgbClr val="441D61"/>
                </a:solidFill>
              </a:rPr>
              <a:t>wynalazki</a:t>
            </a:r>
            <a:r>
              <a:rPr lang="en-AU" sz="1600" dirty="0" smtClean="0">
                <a:solidFill>
                  <a:srgbClr val="441D61"/>
                </a:solidFill>
              </a:rPr>
              <a:t>, know-how, </a:t>
            </a:r>
            <a:r>
              <a:rPr lang="pl-PL" sz="1600" dirty="0" smtClean="0">
                <a:solidFill>
                  <a:srgbClr val="441D61"/>
                </a:solidFill>
              </a:rPr>
              <a:t>oprogramowanie</a:t>
            </a:r>
            <a:r>
              <a:rPr lang="en-AU" sz="1600" dirty="0" smtClean="0">
                <a:solidFill>
                  <a:srgbClr val="441D61"/>
                </a:solidFill>
              </a:rPr>
              <a:t>, </a:t>
            </a:r>
            <a:r>
              <a:rPr lang="pl-PL" sz="1600" dirty="0" smtClean="0">
                <a:solidFill>
                  <a:srgbClr val="441D61"/>
                </a:solidFill>
              </a:rPr>
              <a:t>itd.)</a:t>
            </a:r>
            <a:endParaRPr lang="en-AU" sz="1600" dirty="0" smtClean="0">
              <a:solidFill>
                <a:srgbClr val="441D61"/>
              </a:solidFill>
            </a:endParaRPr>
          </a:p>
          <a:p>
            <a:pPr marL="538163" indent="-274638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441D61"/>
                </a:solidFill>
              </a:rPr>
              <a:t>p</a:t>
            </a:r>
            <a:r>
              <a:rPr lang="pl-PL" sz="1600" dirty="0" smtClean="0">
                <a:solidFill>
                  <a:srgbClr val="441D61"/>
                </a:solidFill>
              </a:rPr>
              <a:t>onad 300 usług badawczych</a:t>
            </a:r>
            <a:endParaRPr lang="en-AU" sz="1600" dirty="0" smtClean="0">
              <a:solidFill>
                <a:srgbClr val="441D61"/>
              </a:solidFill>
            </a:endParaRPr>
          </a:p>
          <a:p>
            <a:pPr marL="538163" indent="-274638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441D61"/>
                </a:solidFill>
              </a:rPr>
              <a:t>p</a:t>
            </a:r>
            <a:r>
              <a:rPr lang="pl-PL" sz="1600" dirty="0" smtClean="0">
                <a:solidFill>
                  <a:srgbClr val="441D61"/>
                </a:solidFill>
              </a:rPr>
              <a:t>onad 1000 aparatów badawczych</a:t>
            </a:r>
          </a:p>
          <a:p>
            <a:pPr marL="806450" indent="-342900">
              <a:buFont typeface="Arial" panose="020B0604020202020204" pitchFamily="34" charset="0"/>
              <a:buChar char="•"/>
            </a:pPr>
            <a:endParaRPr lang="pl-PL" sz="900" dirty="0" smtClean="0">
              <a:solidFill>
                <a:srgbClr val="C00000"/>
              </a:solidFill>
            </a:endParaRPr>
          </a:p>
          <a:p>
            <a:pPr marL="806450" indent="-342900">
              <a:buFont typeface="Arial" panose="020B0604020202020204" pitchFamily="34" charset="0"/>
              <a:buChar char="•"/>
            </a:pPr>
            <a:endParaRPr lang="pl-PL" sz="900" dirty="0">
              <a:solidFill>
                <a:srgbClr val="C00000"/>
              </a:solidFill>
            </a:endParaRPr>
          </a:p>
          <a:p>
            <a:pPr marL="463550"/>
            <a:endParaRPr lang="pl-PL" sz="900" dirty="0" smtClean="0">
              <a:solidFill>
                <a:srgbClr val="C0000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002060"/>
                </a:solidFill>
              </a:rPr>
              <a:t>Oferta jest kierowana do ponad </a:t>
            </a:r>
            <a:r>
              <a:rPr lang="pl-PL" sz="2800" b="1" dirty="0" smtClean="0">
                <a:solidFill>
                  <a:srgbClr val="002060"/>
                </a:solidFill>
              </a:rPr>
              <a:t>1000 </a:t>
            </a:r>
            <a:r>
              <a:rPr lang="pl-PL" sz="2000" b="1" dirty="0" smtClean="0">
                <a:solidFill>
                  <a:srgbClr val="002060"/>
                </a:solidFill>
              </a:rPr>
              <a:t>przedsiębiorstw</a:t>
            </a:r>
            <a:r>
              <a:rPr lang="pl-PL" dirty="0" smtClean="0"/>
              <a:t>!</a:t>
            </a:r>
          </a:p>
          <a:p>
            <a:pPr algn="ctr"/>
            <a:endParaRPr lang="en-AU" sz="2000" dirty="0" smtClean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258" y="2818053"/>
            <a:ext cx="3463366" cy="71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67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200" b="1" dirty="0" smtClean="0">
                <a:solidFill>
                  <a:schemeClr val="tx2">
                    <a:lumMod val="50000"/>
                  </a:schemeClr>
                </a:solidFill>
              </a:rPr>
              <a:t>Dział Innowacji i Współpracy z Gospodarką </a:t>
            </a:r>
            <a:endParaRPr lang="pl-PL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1152128"/>
          </a:xfrm>
        </p:spPr>
        <p:txBody>
          <a:bodyPr>
            <a:normAutofit/>
          </a:bodyPr>
          <a:lstStyle/>
          <a:p>
            <a:r>
              <a:rPr lang="pl-PL" sz="2400" dirty="0" smtClean="0"/>
              <a:t>Standaryzacja działań Sekcji Transferu Technologii w oparciu o normę ISO 9001:2008.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36656"/>
            <a:ext cx="1954386" cy="277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79512" y="2827853"/>
            <a:ext cx="66247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3200" dirty="0">
                <a:solidFill>
                  <a:prstClr val="black"/>
                </a:solidFill>
              </a:rPr>
              <a:t>Jedyna w Polsce </a:t>
            </a:r>
            <a:r>
              <a:rPr lang="pl-PL" sz="2400" dirty="0">
                <a:solidFill>
                  <a:prstClr val="black"/>
                </a:solidFill>
              </a:rPr>
              <a:t>jednostka zajmująca się transferem technologii posiadająca certyfikat Systemu Zarządzania Jakością w zakresie transferu wiedzy i komercjalizacji innowacyjnych technologii. </a:t>
            </a:r>
          </a:p>
        </p:txBody>
      </p:sp>
    </p:spTree>
    <p:extLst>
      <p:ext uri="{BB962C8B-B14F-4D97-AF65-F5344CB8AC3E}">
        <p14:creationId xmlns:p14="http://schemas.microsoft.com/office/powerpoint/2010/main" val="156902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Oferta technologiczna dostępna online</a:t>
            </a:r>
            <a:endParaRPr lang="pl-PL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33473" y="2373985"/>
            <a:ext cx="9709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441D61"/>
                </a:solidFill>
              </a:rPr>
              <a:t>Dla wszystkich odwiedzających </a:t>
            </a:r>
            <a:r>
              <a:rPr lang="pl-PL" b="1" dirty="0" smtClean="0">
                <a:solidFill>
                  <a:srgbClr val="441D61"/>
                </a:solidFill>
              </a:rPr>
              <a:t>stronę (bez logowania) </a:t>
            </a:r>
            <a:r>
              <a:rPr lang="pl-PL" b="1" dirty="0">
                <a:solidFill>
                  <a:srgbClr val="441D61"/>
                </a:solidFill>
              </a:rPr>
              <a:t>dostępne są dane </a:t>
            </a:r>
            <a:r>
              <a:rPr lang="pl-PL" b="1" dirty="0" smtClean="0">
                <a:solidFill>
                  <a:srgbClr val="441D61"/>
                </a:solidFill>
              </a:rPr>
              <a:t>obejmujące:</a:t>
            </a:r>
            <a:endParaRPr lang="pl-PL" b="1" dirty="0">
              <a:solidFill>
                <a:srgbClr val="441D61"/>
              </a:solidFill>
            </a:endParaRPr>
          </a:p>
          <a:p>
            <a:endParaRPr lang="pl-PL" b="1" dirty="0">
              <a:solidFill>
                <a:srgbClr val="441D6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085" y="2763853"/>
            <a:ext cx="1108287" cy="1108287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900717" y="2994830"/>
            <a:ext cx="3607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81180F"/>
                </a:solidFill>
              </a:rPr>
              <a:t>1222</a:t>
            </a:r>
            <a:r>
              <a:rPr lang="pl-PL" dirty="0" smtClean="0"/>
              <a:t> pozycje dotyczące aparatury badawczej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075" y="2769204"/>
            <a:ext cx="1108287" cy="1108287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746809" y="2994829"/>
            <a:ext cx="2218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800000"/>
                </a:solidFill>
              </a:rPr>
              <a:t>314</a:t>
            </a:r>
            <a:r>
              <a:rPr lang="pl-PL" dirty="0" smtClean="0"/>
              <a:t> pozycji dotyczących usług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33473" y="4019222"/>
            <a:ext cx="754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441D61"/>
                </a:solidFill>
              </a:rPr>
              <a:t>Po </a:t>
            </a:r>
            <a:r>
              <a:rPr lang="pl-PL" b="1" dirty="0" smtClean="0">
                <a:solidFill>
                  <a:srgbClr val="441D61"/>
                </a:solidFill>
              </a:rPr>
              <a:t>zalogowaniu</a:t>
            </a:r>
            <a:r>
              <a:rPr lang="pl-PL" b="1" dirty="0">
                <a:solidFill>
                  <a:srgbClr val="441D61"/>
                </a:solidFill>
              </a:rPr>
              <a:t>, </a:t>
            </a:r>
            <a:r>
              <a:rPr lang="pl-PL" b="1" dirty="0" smtClean="0">
                <a:solidFill>
                  <a:srgbClr val="441D61"/>
                </a:solidFill>
              </a:rPr>
              <a:t>Użytkownik </a:t>
            </a:r>
            <a:r>
              <a:rPr lang="pl-PL" b="1" dirty="0">
                <a:solidFill>
                  <a:srgbClr val="441D61"/>
                </a:solidFill>
              </a:rPr>
              <a:t>uzyskuje pełny dostęp do danych </a:t>
            </a:r>
            <a:r>
              <a:rPr lang="pl-PL" b="1" dirty="0" smtClean="0">
                <a:solidFill>
                  <a:srgbClr val="441D61"/>
                </a:solidFill>
              </a:rPr>
              <a:t>obejmujących:</a:t>
            </a:r>
            <a:endParaRPr lang="pl-PL" b="1" dirty="0">
              <a:solidFill>
                <a:srgbClr val="441D6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900717" y="4778422"/>
            <a:ext cx="178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800000"/>
                </a:solidFill>
              </a:rPr>
              <a:t>433</a:t>
            </a:r>
            <a:r>
              <a:rPr lang="pl-PL" dirty="0" smtClean="0"/>
              <a:t> projekty B+R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787744" y="4779520"/>
            <a:ext cx="163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7F160C"/>
                </a:solidFill>
              </a:rPr>
              <a:t>486</a:t>
            </a:r>
            <a:r>
              <a:rPr lang="pl-PL" dirty="0" smtClean="0"/>
              <a:t> technologii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16" y="4408945"/>
            <a:ext cx="1108287" cy="110828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075" y="4408944"/>
            <a:ext cx="1108287" cy="1108287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25" b="29561"/>
          <a:stretch/>
        </p:blipFill>
        <p:spPr>
          <a:xfrm>
            <a:off x="1151620" y="1224004"/>
            <a:ext cx="684076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Skuteczność w komercjalizacji</a:t>
            </a:r>
            <a:endParaRPr lang="pl-PL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63710168"/>
              </p:ext>
            </p:extLst>
          </p:nvPr>
        </p:nvGraphicFramePr>
        <p:xfrm>
          <a:off x="179512" y="1052735"/>
          <a:ext cx="7992888" cy="4598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ccne.inbt.jhu.edu/wp-content/blogs.dir/2/files/2010/09/tech-transfer-ill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3749402"/>
            <a:ext cx="3139731" cy="196887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711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200" b="1" dirty="0" smtClean="0">
                <a:solidFill>
                  <a:schemeClr val="tx2">
                    <a:lumMod val="50000"/>
                  </a:schemeClr>
                </a:solidFill>
              </a:rPr>
              <a:t>Spółki spin-off</a:t>
            </a:r>
            <a:endParaRPr lang="pl-PL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6" name="Grupa 15"/>
          <p:cNvGrpSpPr/>
          <p:nvPr/>
        </p:nvGrpSpPr>
        <p:grpSpPr>
          <a:xfrm>
            <a:off x="395536" y="1340768"/>
            <a:ext cx="9075509" cy="3879554"/>
            <a:chOff x="244475" y="2214864"/>
            <a:chExt cx="12158429" cy="428958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58" t="16667" r="59895" b="51666"/>
            <a:stretch>
              <a:fillRect/>
            </a:stretch>
          </p:blipFill>
          <p:spPr bwMode="auto">
            <a:xfrm>
              <a:off x="244475" y="2214864"/>
              <a:ext cx="1349375" cy="165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Prostokąt 4"/>
            <p:cNvSpPr/>
            <p:nvPr/>
          </p:nvSpPr>
          <p:spPr>
            <a:xfrm>
              <a:off x="1593850" y="2700136"/>
              <a:ext cx="4121150" cy="9002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pl-PL" sz="1050" dirty="0">
                  <a:latin typeface="+mn-lt"/>
                </a:rPr>
                <a:t>Obszar działalności: </a:t>
              </a:r>
              <a:br>
                <a:rPr lang="pl-PL" sz="1050" dirty="0">
                  <a:latin typeface="+mn-lt"/>
                </a:rPr>
              </a:br>
              <a:r>
                <a:rPr lang="pl-PL" sz="1050" dirty="0">
                  <a:latin typeface="+mn-lt"/>
                </a:rPr>
                <a:t>zaawansowane technologie obróbki cieplnej i obróbki cieplno-chemicznej, w tym: hartowanie, nawęglanie, azotowanie, </a:t>
              </a:r>
              <a:r>
                <a:rPr lang="pl-PL" sz="1050" dirty="0" err="1">
                  <a:latin typeface="+mn-lt"/>
                </a:rPr>
                <a:t>azotonasiarczanie</a:t>
              </a:r>
              <a:r>
                <a:rPr lang="pl-PL" sz="1050" dirty="0">
                  <a:latin typeface="+mn-lt"/>
                </a:rPr>
                <a:t>, odpuszczanie stali, przesycanie i starzenie, wyżarzanie stali oraz lutowanie próżniowe. </a:t>
              </a: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681147" y="4213514"/>
              <a:ext cx="2940203" cy="8167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pl-PL" sz="1050" dirty="0">
                  <a:latin typeface="+mn-lt"/>
                </a:rPr>
                <a:t>Obszar działalności: </a:t>
              </a:r>
              <a:br>
                <a:rPr lang="pl-PL" sz="1050" dirty="0">
                  <a:latin typeface="+mn-lt"/>
                </a:rPr>
              </a:br>
              <a:r>
                <a:rPr lang="pl-PL" sz="1050" dirty="0">
                  <a:latin typeface="+mn-lt"/>
                </a:rPr>
                <a:t>innowacyjne technologie z wykorzystaniem grafenu dla wszelkich gałęzi gospodarki. </a:t>
              </a:r>
            </a:p>
          </p:txBody>
        </p:sp>
        <p:pic>
          <p:nvPicPr>
            <p:cNvPr id="7" name="Picture 4" descr="http://ctt-lodz.pl/wp-content/uploads/2015/03/AGP_new_logo-1030x31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475" y="4228778"/>
              <a:ext cx="2436672" cy="73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Prostokąt 7"/>
            <p:cNvSpPr/>
            <p:nvPr/>
          </p:nvSpPr>
          <p:spPr>
            <a:xfrm>
              <a:off x="2655520" y="5518887"/>
              <a:ext cx="29407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pl-PL" sz="1050" dirty="0">
                  <a:latin typeface="+mn-lt"/>
                </a:rPr>
                <a:t>Obszar działalności: </a:t>
              </a:r>
            </a:p>
            <a:p>
              <a:pPr eaLnBrk="1" hangingPunct="1">
                <a:defRPr/>
              </a:pPr>
              <a:r>
                <a:rPr lang="pl-PL" sz="1050" dirty="0">
                  <a:latin typeface="+mn-lt"/>
                </a:rPr>
                <a:t> automatyka domowa i  rozwiązania proekologiczne w dziedzinie inteligentnego budownictwa.</a:t>
              </a:r>
            </a:p>
          </p:txBody>
        </p:sp>
        <p:pic>
          <p:nvPicPr>
            <p:cNvPr id="9" name="Picture 6" descr="http://ctt-lodz.pl/wp-content/uploads/2014/07/logo-rec.bio_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476" y="5320472"/>
              <a:ext cx="2436672" cy="102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Prostokąt 9"/>
            <p:cNvSpPr/>
            <p:nvPr/>
          </p:nvSpPr>
          <p:spPr>
            <a:xfrm>
              <a:off x="8155907" y="2294398"/>
              <a:ext cx="3933642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pl-PL" sz="1050" dirty="0">
                  <a:latin typeface="+mn-lt"/>
                </a:rPr>
                <a:t>Obszar działalności: </a:t>
              </a:r>
              <a:br>
                <a:rPr lang="pl-PL" sz="1050" dirty="0">
                  <a:latin typeface="+mn-lt"/>
                </a:rPr>
              </a:br>
              <a:r>
                <a:rPr lang="pl-PL" sz="1050" dirty="0">
                  <a:latin typeface="+mn-lt"/>
                </a:rPr>
                <a:t>Spółka </a:t>
              </a:r>
              <a:r>
                <a:rPr lang="pl-PL" sz="1050" dirty="0" err="1">
                  <a:latin typeface="+mn-lt"/>
                </a:rPr>
                <a:t>CeMAG</a:t>
              </a:r>
              <a:r>
                <a:rPr lang="pl-PL" sz="1050" dirty="0">
                  <a:latin typeface="+mn-lt"/>
                </a:rPr>
                <a:t> – Centrum Badań i Produkcji Technologii Elektromagnetycznych swoją działalność prowadzi  między innymi w oparciu o technologię z Politechniki Łódzkiej: „Nitka hybrydowa do indukcji elektromagnetycznej</a:t>
              </a:r>
              <a:r>
                <a:rPr lang="pl-PL" sz="1050" dirty="0" smtClean="0">
                  <a:latin typeface="+mn-lt"/>
                </a:rPr>
                <a:t>” </a:t>
              </a:r>
              <a:endParaRPr lang="pl-PL" sz="1050" dirty="0">
                <a:latin typeface="+mn-lt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5902886" y="4384602"/>
              <a:ext cx="62891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pl-PL" sz="1050" dirty="0">
                  <a:latin typeface="+mn-lt"/>
                </a:rPr>
                <a:t>Obszar działalności: </a:t>
              </a:r>
              <a:br>
                <a:rPr lang="pl-PL" sz="1050" dirty="0">
                  <a:latin typeface="+mn-lt"/>
                </a:rPr>
              </a:br>
              <a:r>
                <a:rPr lang="pl-PL" sz="1050" dirty="0">
                  <a:latin typeface="+mn-lt"/>
                </a:rPr>
                <a:t>„Metoda oceny funkcji śródbłonka naczyniowego oparta na pomiarze zmian fluorescencji skóry wywołanych zaburzeniami przepływu krwi” </a:t>
              </a:r>
            </a:p>
            <a:p>
              <a:pPr eaLnBrk="1" hangingPunct="1">
                <a:defRPr/>
              </a:pPr>
              <a:r>
                <a:rPr lang="en-AU" sz="1050" dirty="0">
                  <a:latin typeface="+mn-lt"/>
                </a:rPr>
                <a:t>[FMSF – Flow Mediated Skin Fluorescence</a:t>
              </a:r>
              <a:r>
                <a:rPr lang="en-AU" sz="1050" dirty="0" smtClean="0">
                  <a:latin typeface="+mn-lt"/>
                </a:rPr>
                <a:t>]</a:t>
              </a:r>
              <a:endParaRPr lang="pl-PL" sz="1050" dirty="0">
                <a:latin typeface="+mn-lt"/>
              </a:endParaRP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5829066" y="5765782"/>
              <a:ext cx="6573838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pl-PL" sz="1050" dirty="0">
                  <a:latin typeface="+mn-lt"/>
                </a:rPr>
                <a:t>Obszar działalności: </a:t>
              </a:r>
            </a:p>
            <a:p>
              <a:pPr eaLnBrk="1" hangingPunct="1">
                <a:defRPr/>
              </a:pPr>
              <a:r>
                <a:rPr lang="pl-PL" sz="1050" dirty="0">
                  <a:latin typeface="+mn-lt"/>
                </a:rPr>
                <a:t> „Metodyki zarządzania projektami badawczo-rozwojowymi” oraz „Model procesowego zarządzania ryzykiem działalności spółek publicznych i jednostek budżetowych” </a:t>
              </a:r>
              <a:br>
                <a:rPr lang="pl-PL" sz="1050" dirty="0">
                  <a:latin typeface="+mn-lt"/>
                </a:rPr>
              </a:br>
              <a:r>
                <a:rPr lang="pl-PL" sz="1050" dirty="0">
                  <a:latin typeface="+mn-lt"/>
                </a:rPr>
                <a:t>– w organizacji</a:t>
              </a:r>
            </a:p>
          </p:txBody>
        </p:sp>
        <p:pic>
          <p:nvPicPr>
            <p:cNvPr id="13" name="Picture 2" descr="http://ctt-lodz.pl/wp-content/uploads/2014/07/logocemag-1-1030x56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862" y="2294398"/>
              <a:ext cx="2038964" cy="1124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Prostokąt 14"/>
            <p:cNvSpPr/>
            <p:nvPr/>
          </p:nvSpPr>
          <p:spPr>
            <a:xfrm>
              <a:off x="5931635" y="5380100"/>
              <a:ext cx="4128381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pl-PL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Idea Developer Sp. z o.o.</a:t>
              </a:r>
            </a:p>
          </p:txBody>
        </p:sp>
      </p:grpSp>
      <p:pic>
        <p:nvPicPr>
          <p:cNvPr id="17" name="Obraz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77" y="2822935"/>
            <a:ext cx="21812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479</Words>
  <Application>Microsoft Office PowerPoint</Application>
  <PresentationFormat>On-screen Show (4:3)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Motyw pakietu Office</vt:lpstr>
      <vt:lpstr>PowerPoint Presentation</vt:lpstr>
      <vt:lpstr>Kultura Innowacyjności  w Politechnice łódzkiej</vt:lpstr>
      <vt:lpstr>Potrzeba budowania uniwersytetu trzeciej generacji</vt:lpstr>
      <vt:lpstr>Spójny i sprawny model zarządzania innowacjami</vt:lpstr>
      <vt:lpstr>Efektywna współpraca z przedsiębiorcami</vt:lpstr>
      <vt:lpstr>Dział Innowacji i Współpracy z Gospodarką </vt:lpstr>
      <vt:lpstr>Oferta technologiczna dostępna online</vt:lpstr>
      <vt:lpstr>Skuteczność w komercjalizacji</vt:lpstr>
      <vt:lpstr>Spółki spin-off</vt:lpstr>
      <vt:lpstr>Interdyscyplinarna Szkoła Innowacji</vt:lpstr>
      <vt:lpstr>Podsumowanie i rekomendacje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kopfer</dc:creator>
  <cp:lastModifiedBy>Luterek, Mariusz</cp:lastModifiedBy>
  <cp:revision>23</cp:revision>
  <dcterms:created xsi:type="dcterms:W3CDTF">2015-11-03T21:26:23Z</dcterms:created>
  <dcterms:modified xsi:type="dcterms:W3CDTF">2015-11-16T14:28:39Z</dcterms:modified>
</cp:coreProperties>
</file>