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pPr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EzXI5yU8I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Brak obaw w rozpoczynaniu dialogu</a:t>
            </a:r>
          </a:p>
          <a:p>
            <a:r>
              <a:rPr lang="pl-PL" dirty="0" smtClean="0"/>
              <a:t>Umiejętność spisania oczekiwań poszczególnych </a:t>
            </a:r>
            <a:r>
              <a:rPr lang="pl-PL" dirty="0" err="1" smtClean="0"/>
              <a:t>interesariuszy</a:t>
            </a:r>
            <a:endParaRPr lang="pl-PL" dirty="0" smtClean="0"/>
          </a:p>
          <a:p>
            <a:r>
              <a:rPr lang="pl-PL" dirty="0" smtClean="0"/>
              <a:t>Rozwiązywanie problemów</a:t>
            </a:r>
          </a:p>
          <a:p>
            <a:r>
              <a:rPr lang="pl-PL" dirty="0" smtClean="0"/>
              <a:t>Umiejętność pracy grupowej</a:t>
            </a:r>
          </a:p>
          <a:p>
            <a:r>
              <a:rPr lang="pl-PL" dirty="0" smtClean="0"/>
              <a:t>Przyporządkowanie odpowiedzialności i zakresu zadań poszczególnym realizatorom projektu</a:t>
            </a:r>
          </a:p>
          <a:p>
            <a:r>
              <a:rPr lang="pl-PL" dirty="0" smtClean="0"/>
              <a:t>Wykorzystanie narzędzi do pracy zdalnej i grupowej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CTI to </a:t>
            </a:r>
            <a:r>
              <a:rPr lang="pl-PL" b="1" dirty="0" smtClean="0"/>
              <a:t>platforma współpracy</a:t>
            </a:r>
          </a:p>
          <a:p>
            <a:r>
              <a:rPr lang="pl-PL" dirty="0" smtClean="0"/>
              <a:t>CTI to </a:t>
            </a:r>
            <a:r>
              <a:rPr lang="pl-PL" b="1" dirty="0" smtClean="0"/>
              <a:t>wspólna infrastruktura ICT do wspólnych celów dydaktycznych </a:t>
            </a:r>
          </a:p>
          <a:p>
            <a:r>
              <a:rPr lang="pl-PL" dirty="0" smtClean="0"/>
              <a:t>CTI to </a:t>
            </a:r>
            <a:r>
              <a:rPr lang="pl-PL" b="1" dirty="0" smtClean="0"/>
              <a:t>szansa na</a:t>
            </a:r>
            <a:r>
              <a:rPr lang="pl-PL" dirty="0" smtClean="0"/>
              <a:t> </a:t>
            </a:r>
            <a:r>
              <a:rPr lang="pl-PL" b="1" dirty="0" smtClean="0"/>
              <a:t>modyfikację sposobu kształcenia</a:t>
            </a:r>
            <a:endParaRPr lang="pl-PL" dirty="0" smtClean="0"/>
          </a:p>
          <a:p>
            <a:r>
              <a:rPr lang="pl-PL" dirty="0" smtClean="0"/>
              <a:t>CTI to szansa dla </a:t>
            </a:r>
            <a:r>
              <a:rPr lang="pl-PL" b="1" dirty="0" smtClean="0"/>
              <a:t>nowych studentów dla różnych kierunków</a:t>
            </a:r>
          </a:p>
          <a:p>
            <a:r>
              <a:rPr lang="pl-PL" dirty="0" smtClean="0"/>
              <a:t>CTI to </a:t>
            </a:r>
            <a:r>
              <a:rPr lang="pl-PL" b="1" dirty="0" smtClean="0"/>
              <a:t>wspólne projekty prowadzone przez jednostki</a:t>
            </a:r>
          </a:p>
          <a:p>
            <a:r>
              <a:rPr lang="pl-PL" dirty="0" smtClean="0"/>
              <a:t>CTI będzie </a:t>
            </a:r>
            <a:r>
              <a:rPr lang="pl-PL" b="1" dirty="0" smtClean="0"/>
              <a:t>kształcić w oparciu o wymagania i we współpracy z firmami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Centrum </a:t>
            </a:r>
            <a:br>
              <a:rPr lang="pl-PL" dirty="0" smtClean="0"/>
            </a:br>
            <a:r>
              <a:rPr lang="pl-PL" dirty="0" smtClean="0"/>
              <a:t>Technologii Informatycznych </a:t>
            </a:r>
            <a:br>
              <a:rPr lang="pl-PL" dirty="0" smtClean="0"/>
            </a:br>
            <a:r>
              <a:rPr lang="pl-PL" dirty="0" smtClean="0"/>
              <a:t>Politechniki Łódzkiej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Przemysław </a:t>
            </a:r>
            <a:r>
              <a:rPr lang="pl-PL" dirty="0" err="1" smtClean="0"/>
              <a:t>Sękalski</a:t>
            </a:r>
            <a:endParaRPr lang="pl-PL" dirty="0"/>
          </a:p>
        </p:txBody>
      </p:sp>
      <p:pic>
        <p:nvPicPr>
          <p:cNvPr id="6" name="Picture 2" descr="C:\Users\sekalski\Documents\Przemek\BF130725_4134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255124" cy="2166723"/>
          </a:xfrm>
          <a:prstGeom prst="rect">
            <a:avLst/>
          </a:prstGeom>
          <a:noFill/>
        </p:spPr>
      </p:pic>
      <p:sp>
        <p:nvSpPr>
          <p:cNvPr id="11266" name="AutoShape 2" descr="http://www.netmasterscup.pl/img/partnerzy/politechnika_lodzka.png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Image result for politechnika lod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Image result for politechnika lod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2" name="AutoShape 8" descr="Image result for politechnika lod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4" name="AutoShape 10" descr="Image result for politechnika lod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6" name="Picture 12" descr="http://mlodziwlodzi.pl/wp-content/uploads/2014/04/politechnika_lodz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1526949" cy="1556792"/>
          </a:xfrm>
          <a:prstGeom prst="rect">
            <a:avLst/>
          </a:prstGeom>
          <a:noFill/>
        </p:spPr>
      </p:pic>
      <p:pic>
        <p:nvPicPr>
          <p:cNvPr id="11278" name="Picture 14" descr="C:\Users\sekalski\Dropbox\_ITC\promocja\logo\logo\android-icon-192x19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4664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Dwa wydziały prowadzące studia informatyczne</a:t>
            </a:r>
          </a:p>
          <a:p>
            <a:r>
              <a:rPr lang="pl-PL" dirty="0" smtClean="0"/>
              <a:t>Kilka jednostek konkurujących o studentów</a:t>
            </a:r>
          </a:p>
          <a:p>
            <a:r>
              <a:rPr lang="pl-PL" dirty="0" smtClean="0"/>
              <a:t>Brak/mała współpraca pomiędzy jednostkami</a:t>
            </a:r>
          </a:p>
          <a:p>
            <a:r>
              <a:rPr lang="pl-PL" dirty="0" smtClean="0"/>
              <a:t>Stare zaplecze ICT</a:t>
            </a:r>
          </a:p>
          <a:p>
            <a:r>
              <a:rPr lang="pl-PL" dirty="0" smtClean="0"/>
              <a:t>Brak specjalizowanego sprzętu IT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Nowoczesna infrastruktura laboratoryjna</a:t>
            </a:r>
          </a:p>
          <a:p>
            <a:r>
              <a:rPr lang="pl-PL" dirty="0" smtClean="0"/>
              <a:t>Wspólna infrastruktura ICT dla wszystkich wydziałów</a:t>
            </a:r>
          </a:p>
          <a:p>
            <a:r>
              <a:rPr lang="pl-PL" dirty="0" smtClean="0"/>
              <a:t>Wsparcie IT dla innych kierunków</a:t>
            </a:r>
          </a:p>
          <a:p>
            <a:r>
              <a:rPr lang="pl-PL" dirty="0" smtClean="0"/>
              <a:t>Wymiana doświadczeń i współpraca pomiędzy jednostkami</a:t>
            </a:r>
          </a:p>
          <a:p>
            <a:r>
              <a:rPr lang="pl-PL" dirty="0" smtClean="0"/>
              <a:t>Nowe możliwości dla studentów i doktorantów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061048"/>
          </a:xfrm>
        </p:spPr>
        <p:txBody>
          <a:bodyPr numCol="2">
            <a:normAutofit fontScale="70000" lnSpcReduction="20000"/>
          </a:bodyPr>
          <a:lstStyle/>
          <a:p>
            <a:r>
              <a:rPr lang="pl-PL" b="1" dirty="0" smtClean="0"/>
              <a:t>Studenci:</a:t>
            </a:r>
          </a:p>
          <a:p>
            <a:pPr lvl="1"/>
            <a:r>
              <a:rPr lang="pl-PL" dirty="0" smtClean="0"/>
              <a:t>Nowoczesny sprzęt</a:t>
            </a:r>
          </a:p>
          <a:p>
            <a:pPr lvl="1"/>
            <a:r>
              <a:rPr lang="pl-PL" dirty="0" smtClean="0"/>
              <a:t>Nowe programy dydaktyczne</a:t>
            </a:r>
          </a:p>
          <a:p>
            <a:pPr lvl="1"/>
            <a:r>
              <a:rPr lang="pl-PL" dirty="0" smtClean="0"/>
              <a:t>Dydaktyka powiązana z potrzebami przemysłu</a:t>
            </a:r>
          </a:p>
          <a:p>
            <a:pPr lvl="1"/>
            <a:r>
              <a:rPr lang="pl-PL" dirty="0" smtClean="0"/>
              <a:t>Możliwość pracy grupowej</a:t>
            </a:r>
            <a:br>
              <a:rPr lang="pl-PL" dirty="0" smtClean="0"/>
            </a:br>
            <a:endParaRPr lang="pl-PL" dirty="0" smtClean="0"/>
          </a:p>
          <a:p>
            <a:r>
              <a:rPr lang="pl-PL" b="1" dirty="0" smtClean="0"/>
              <a:t>Wykładowcy</a:t>
            </a:r>
          </a:p>
          <a:p>
            <a:pPr lvl="1"/>
            <a:r>
              <a:rPr lang="pl-PL" dirty="0" smtClean="0"/>
              <a:t>Wspólne laboratoria</a:t>
            </a:r>
          </a:p>
          <a:p>
            <a:pPr lvl="1"/>
            <a:r>
              <a:rPr lang="pl-PL" dirty="0" smtClean="0"/>
              <a:t>Wymiana doświadczeń</a:t>
            </a:r>
          </a:p>
          <a:p>
            <a:pPr lvl="1"/>
            <a:r>
              <a:rPr lang="pl-PL" dirty="0" smtClean="0"/>
              <a:t>Projekty międzyjednostkowe</a:t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Politechnika Łódzka</a:t>
            </a:r>
          </a:p>
          <a:p>
            <a:pPr lvl="1"/>
            <a:r>
              <a:rPr lang="pl-PL" dirty="0" smtClean="0"/>
              <a:t>Zmniejszenie kosztów utrzymania</a:t>
            </a:r>
          </a:p>
          <a:p>
            <a:pPr lvl="1"/>
            <a:r>
              <a:rPr lang="pl-PL" dirty="0" smtClean="0"/>
              <a:t>Reprezentacja na zewnątrz</a:t>
            </a:r>
            <a:br>
              <a:rPr lang="pl-PL" dirty="0" smtClean="0"/>
            </a:br>
            <a:endParaRPr lang="pl-PL" dirty="0" smtClean="0"/>
          </a:p>
          <a:p>
            <a:r>
              <a:rPr lang="pl-PL" b="1" dirty="0" smtClean="0"/>
              <a:t>Firmy ICT:</a:t>
            </a:r>
          </a:p>
          <a:p>
            <a:pPr lvl="1"/>
            <a:r>
              <a:rPr lang="pl-PL" dirty="0" smtClean="0"/>
              <a:t>Jeden partner do rozmów</a:t>
            </a:r>
            <a:br>
              <a:rPr lang="pl-PL" dirty="0" smtClean="0"/>
            </a:br>
            <a:endParaRPr lang="pl-PL" dirty="0" smtClean="0"/>
          </a:p>
          <a:p>
            <a:r>
              <a:rPr lang="pl-PL" b="1" dirty="0" smtClean="0"/>
              <a:t>Miasto:</a:t>
            </a:r>
          </a:p>
          <a:p>
            <a:pPr lvl="1"/>
            <a:r>
              <a:rPr lang="pl-PL" dirty="0" smtClean="0"/>
              <a:t>Promocja nowoczesnych technologii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701007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2007 	– pierwsze koncepcje dot. projektu Centrum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2008 	– przygotowanie aplikacji i złożenie wniosku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31.08.2009	– podpisanie umowy w ramach PO IS, </a:t>
            </a:r>
            <a:br>
              <a:rPr lang="pl-PL" dirty="0" smtClean="0"/>
            </a:br>
            <a:r>
              <a:rPr lang="pl-PL" dirty="0" smtClean="0"/>
              <a:t>		XIII oś priorytetowa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2009 	– przetarg na Głównego Wykonawcę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2010-2013	– budowa Centrum IT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2013-2015 	– wyposażanie Centrum IT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1.10.2014 	– pierwsi studenci w Centrum IT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23.04.2015 	– uroczyste otworzenie Centrum IT</a:t>
            </a:r>
          </a:p>
          <a:p>
            <a:pPr>
              <a:tabLst>
                <a:tab pos="1800225" algn="l"/>
                <a:tab pos="2057400" algn="l"/>
              </a:tabLst>
            </a:pPr>
            <a:r>
              <a:rPr lang="pl-PL" dirty="0" smtClean="0"/>
              <a:t>30.09.2015 	– zakończenie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Koordynacja (nad projektem pracowało ponad 50 wykładowców z co najmniej 4 jednostek)</a:t>
            </a:r>
          </a:p>
          <a:p>
            <a:r>
              <a:rPr lang="pl-PL" dirty="0" smtClean="0"/>
              <a:t>Aparatura dydaktyczna warta ponad 20 mln PLN zakupiona w ramach ponad 40 umów</a:t>
            </a:r>
          </a:p>
          <a:p>
            <a:r>
              <a:rPr lang="pl-PL" dirty="0" smtClean="0"/>
              <a:t>Uruchomienie infrastruktury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Nowoczesne Centrum IT</a:t>
            </a:r>
          </a:p>
          <a:p>
            <a:r>
              <a:rPr lang="pl-PL" dirty="0" smtClean="0"/>
              <a:t>Nowoczesne laboratoria</a:t>
            </a:r>
          </a:p>
          <a:p>
            <a:r>
              <a:rPr lang="pl-PL" dirty="0" smtClean="0"/>
              <a:t>Przekroczenie wskaźników rezultatu w pierwszym roku o ponad 400% </a:t>
            </a:r>
            <a:br>
              <a:rPr lang="pl-PL" dirty="0" smtClean="0"/>
            </a:br>
            <a:r>
              <a:rPr lang="pl-PL" i="1" dirty="0" smtClean="0"/>
              <a:t>(prawie 1900 użytkowników z zakładanych 400)</a:t>
            </a:r>
          </a:p>
          <a:p>
            <a:r>
              <a:rPr lang="pl-PL" dirty="0" smtClean="0"/>
              <a:t>Zmiana mentalności prowadzących</a:t>
            </a:r>
          </a:p>
          <a:p>
            <a:r>
              <a:rPr lang="pl-PL" dirty="0" smtClean="0"/>
              <a:t>Pro-studenckie nastawienie Centrum</a:t>
            </a:r>
          </a:p>
          <a:p>
            <a:r>
              <a:rPr lang="pl-PL" dirty="0" smtClean="0"/>
              <a:t>Zmniejszenie kosztów utrzymania dla uczelni</a:t>
            </a:r>
            <a:endParaRPr lang="pl-PL" dirty="0"/>
          </a:p>
        </p:txBody>
      </p:sp>
      <p:pic>
        <p:nvPicPr>
          <p:cNvPr id="5122" name="Picture 2" descr="http://osworld.pl/wp-content/uploads/2015/04/Centrum-Technologii-Informatycznyc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297506" cy="185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>
              <a:hlinkClick r:id="rId2"/>
            </a:endParaRPr>
          </a:p>
          <a:p>
            <a:pPr algn="ctr">
              <a:buNone/>
            </a:pPr>
            <a:endParaRPr lang="pl-PL" dirty="0" smtClean="0">
              <a:hlinkClick r:id="rId2"/>
            </a:endParaRPr>
          </a:p>
          <a:p>
            <a:pPr algn="ctr">
              <a:buNone/>
            </a:pPr>
            <a:r>
              <a:rPr lang="pl-PL" dirty="0" smtClean="0">
                <a:hlinkClick r:id="rId2"/>
              </a:rPr>
              <a:t>Film o CTI</a:t>
            </a:r>
            <a:endParaRPr lang="pl-PL" dirty="0" smtClean="0"/>
          </a:p>
        </p:txBody>
      </p:sp>
      <p:pic>
        <p:nvPicPr>
          <p:cNvPr id="1026" name="Picture 2" descr="C:\Users\sekalski\Dropbox\_ITC\promocja\zaradkiewicz\IMG_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88400" y="-13944600"/>
            <a:ext cx="10424160" cy="694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222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Centrum  Technologii Informatycznych  Politechniki Łódzkiej</vt:lpstr>
      <vt:lpstr>Diagnoza – stan przed realizacją projektu</vt:lpstr>
      <vt:lpstr>Założenia projektu</vt:lpstr>
      <vt:lpstr>Założenia dotyczące potrzeb                      różnych grup interesariuszy</vt:lpstr>
      <vt:lpstr>Harmonogram projektu</vt:lpstr>
      <vt:lpstr>Główne wyzwania w realizacji projektu</vt:lpstr>
      <vt:lpstr>Osiągnięte rezultaty</vt:lpstr>
      <vt:lpstr>Osiągnięte rezultaty 2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14</cp:revision>
  <dcterms:created xsi:type="dcterms:W3CDTF">2015-11-03T21:26:23Z</dcterms:created>
  <dcterms:modified xsi:type="dcterms:W3CDTF">2015-11-16T14:22:05Z</dcterms:modified>
</cp:coreProperties>
</file>