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60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Podsumowanie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pl-PL" dirty="0" smtClean="0"/>
              <a:t>Prowadzenie studiów w języku obcym </a:t>
            </a:r>
          </a:p>
          <a:p>
            <a:pPr lvl="1"/>
            <a:r>
              <a:rPr lang="pl-PL" dirty="0" smtClean="0"/>
              <a:t>przynosi korzyści dla wszystkich interesariuszy a szczególnie dla uczelni i jej kadry.</a:t>
            </a:r>
          </a:p>
          <a:p>
            <a:pPr lvl="1"/>
            <a:r>
              <a:rPr lang="pl-PL" dirty="0" smtClean="0"/>
              <a:t>jest doskonałym narzędziem realizacji strategii modernizacji uczelni</a:t>
            </a:r>
          </a:p>
          <a:p>
            <a:r>
              <a:rPr lang="pl-PL" dirty="0" smtClean="0"/>
              <a:t>Umiędzynarodowienie kształcenia można </a:t>
            </a:r>
            <a:r>
              <a:rPr lang="pl-PL" smtClean="0"/>
              <a:t>i należy traktować jako narzędzie </a:t>
            </a:r>
            <a:r>
              <a:rPr lang="pl-PL" dirty="0" smtClean="0"/>
              <a:t>wspierające rozwój uczelni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87624" y="2924944"/>
            <a:ext cx="7163073" cy="137295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Studia w językach obcych </a:t>
            </a:r>
            <a:br>
              <a:rPr lang="pl-PL" dirty="0" smtClean="0"/>
            </a:br>
            <a:r>
              <a:rPr lang="pl-PL" b="0" i="1" cap="none" dirty="0" smtClean="0"/>
              <a:t>cel czy narzędzie?</a:t>
            </a:r>
            <a:br>
              <a:rPr lang="pl-PL" b="0" i="1" cap="none" dirty="0" smtClean="0"/>
            </a:br>
            <a:r>
              <a:rPr lang="pl-PL" sz="2000" b="0" i="1" cap="none" dirty="0"/>
              <a:t>n</a:t>
            </a:r>
            <a:r>
              <a:rPr lang="pl-PL" sz="2000" b="0" i="1" cap="none" dirty="0" smtClean="0"/>
              <a:t>a przykładzie Centrum Kształcenia Międzynarodowego </a:t>
            </a:r>
            <a:br>
              <a:rPr lang="pl-PL" sz="2000" b="0" i="1" cap="none" dirty="0" smtClean="0"/>
            </a:br>
            <a:r>
              <a:rPr lang="pl-PL" sz="2000" b="0" i="1" cap="none" dirty="0" smtClean="0"/>
              <a:t>Politechniki Łódzkiej</a:t>
            </a:r>
            <a:endParaRPr lang="pl-PL" sz="2000" b="0" i="1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Tomasz Saryusz-Wolski, </a:t>
            </a:r>
          </a:p>
          <a:p>
            <a:r>
              <a:rPr lang="pl-PL" dirty="0" smtClean="0"/>
              <a:t>Politechnika Łódzka, </a:t>
            </a:r>
          </a:p>
          <a:p>
            <a:r>
              <a:rPr lang="pl-PL" dirty="0" smtClean="0"/>
              <a:t>Centrum Kształcenia Międzynarodowego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– stan przed realizacją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Istnieje konieczność skutecznego przenoszenia międzynarodowych doświadczeń do procesu kształcenia w polskich uczelniach – umiędzynarodowienie to „narzędzie” a nie tylko „cel sam w sobie”</a:t>
            </a:r>
          </a:p>
          <a:p>
            <a:r>
              <a:rPr lang="pl-PL" dirty="0" smtClean="0"/>
              <a:t>Nadal barierą są kompetencje językowe kadry i studentów</a:t>
            </a:r>
          </a:p>
          <a:p>
            <a:pPr lvl="1"/>
            <a:r>
              <a:rPr lang="pl-PL" dirty="0" smtClean="0"/>
              <a:t>Kadra powinna „codziennie” praktykować prowadzenie zajęć w języku obcym</a:t>
            </a:r>
          </a:p>
          <a:p>
            <a:pPr lvl="1"/>
            <a:r>
              <a:rPr lang="pl-PL" dirty="0" smtClean="0"/>
              <a:t>Studenci muszą być przygotowani do „pełnego” uczestnictwa w kształceniu w języku obcym – egzamin również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95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Studia w językach obcych jako narzędzie do przenoszenia międzynarodowych doświadczeń w zakresie kształcenia</a:t>
            </a:r>
          </a:p>
          <a:p>
            <a:r>
              <a:rPr lang="pl-PL" dirty="0" smtClean="0"/>
              <a:t>Zwiększenie możliwości przyjmowania studentów i kadry zagranicznych uczelni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690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dotyczące potrzeb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                     różnych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grup interesariuszy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l-PL" sz="2800" dirty="0" smtClean="0"/>
              <a:t>Uczelnia potrzebuje zwiększonej dynamiki przemian w kształceniu – przejście od nauczania do uczenia się </a:t>
            </a:r>
          </a:p>
          <a:p>
            <a:r>
              <a:rPr lang="pl-PL" sz="2800" dirty="0" smtClean="0"/>
              <a:t>Kadra potrzebuje rozwoju kompetencji dydaktycznych – nowe formy wspierania studentów w uczeniu się</a:t>
            </a:r>
          </a:p>
          <a:p>
            <a:r>
              <a:rPr lang="pl-PL" sz="2800" dirty="0" smtClean="0"/>
              <a:t>Studenci potrzebują „nauczyć się uczyć”</a:t>
            </a:r>
          </a:p>
          <a:p>
            <a:r>
              <a:rPr lang="pl-PL" sz="2800" dirty="0" smtClean="0"/>
              <a:t>Pracodawcy potrzebują kompetentnych i uczących się pracowników</a:t>
            </a:r>
          </a:p>
          <a:p>
            <a:r>
              <a:rPr lang="pl-PL" sz="2800" dirty="0" smtClean="0"/>
              <a:t>Wysokie kompetencje językowe są potrzebne wszystkim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846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Główne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wyzwania w realizacji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Ograniczenia w dostępności kadry o odpowiednich kompetencjach merytorycznych i językowych</a:t>
            </a:r>
          </a:p>
          <a:p>
            <a:r>
              <a:rPr lang="pl-PL" dirty="0" smtClean="0"/>
              <a:t>Trudności w przyciągnięciu studentów z najlepszych uczelni europejskich i północnej części Europy. </a:t>
            </a:r>
          </a:p>
          <a:p>
            <a:r>
              <a:rPr lang="pl-PL" dirty="0" smtClean="0"/>
              <a:t>Uregulowania </a:t>
            </a:r>
            <a:r>
              <a:rPr lang="pl-PL" dirty="0"/>
              <a:t>prawne utrudniające (</a:t>
            </a:r>
            <a:r>
              <a:rPr lang="pl-PL" sz="2800" i="1" dirty="0"/>
              <a:t>niepotrzebnie</a:t>
            </a:r>
            <a:r>
              <a:rPr lang="pl-PL" dirty="0"/>
              <a:t>) przenoszenie </a:t>
            </a:r>
            <a:r>
              <a:rPr lang="pl-PL" dirty="0" smtClean="0"/>
              <a:t>osiągnięć studentów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525963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Rok akademicki 2014/2015 </a:t>
            </a:r>
          </a:p>
          <a:p>
            <a:pPr lvl="1"/>
            <a:r>
              <a:rPr lang="pl-PL" dirty="0" smtClean="0"/>
              <a:t>całkowita liczba studentów kształconych w językach angielskim i francuskim – około 1100 </a:t>
            </a:r>
          </a:p>
          <a:p>
            <a:pPr lvl="1"/>
            <a:r>
              <a:rPr lang="pl-PL" dirty="0" smtClean="0"/>
              <a:t>Liczba pełnych programów kształcenia w językach obcych -  I stopień 9, II stopień 5 </a:t>
            </a:r>
          </a:p>
          <a:p>
            <a:pPr lvl="1"/>
            <a:r>
              <a:rPr lang="pl-PL" dirty="0" smtClean="0"/>
              <a:t>Liczba </a:t>
            </a:r>
            <a:r>
              <a:rPr lang="pl-PL" dirty="0"/>
              <a:t>studentów </a:t>
            </a:r>
            <a:r>
              <a:rPr lang="pl-PL" dirty="0" smtClean="0"/>
              <a:t>wymiany </a:t>
            </a:r>
            <a:r>
              <a:rPr lang="pl-PL" dirty="0"/>
              <a:t>przyjeżdżających - 307 </a:t>
            </a:r>
            <a:endParaRPr lang="pl-PL" dirty="0" smtClean="0"/>
          </a:p>
          <a:p>
            <a:pPr lvl="1"/>
            <a:r>
              <a:rPr lang="pl-PL" dirty="0" smtClean="0"/>
              <a:t>Liczba </a:t>
            </a:r>
            <a:r>
              <a:rPr lang="pl-PL" dirty="0"/>
              <a:t>studentów </a:t>
            </a:r>
            <a:r>
              <a:rPr lang="pl-PL" dirty="0" smtClean="0"/>
              <a:t>wymiany </a:t>
            </a:r>
            <a:r>
              <a:rPr lang="pl-PL" dirty="0"/>
              <a:t>wyjeżdżających </a:t>
            </a:r>
            <a:r>
              <a:rPr lang="pl-PL" dirty="0" smtClean="0"/>
              <a:t>– 333</a:t>
            </a:r>
          </a:p>
          <a:p>
            <a:pPr lvl="1"/>
            <a:r>
              <a:rPr lang="pl-PL" dirty="0" smtClean="0"/>
              <a:t>Liczba studentów zagranicznych na podwójny dyplom - 9</a:t>
            </a:r>
          </a:p>
          <a:p>
            <a:pPr lvl="1"/>
            <a:r>
              <a:rPr lang="pl-PL" dirty="0" smtClean="0"/>
              <a:t>Liczba studentów wyjeżdżających na podwójny dyplom - 42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 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„Okno mobilności” we wszystkich programach studiów I stopnia i 95 % mobilnych studentów</a:t>
            </a:r>
          </a:p>
          <a:p>
            <a:r>
              <a:rPr lang="pl-PL" dirty="0" smtClean="0"/>
              <a:t>Wprowadzenie projektów grupowych i metody Problem </a:t>
            </a:r>
            <a:r>
              <a:rPr lang="pl-PL" dirty="0" err="1" smtClean="0"/>
              <a:t>Based</a:t>
            </a:r>
            <a:r>
              <a:rPr lang="pl-PL" dirty="0" smtClean="0"/>
              <a:t> Learning (Design </a:t>
            </a:r>
            <a:r>
              <a:rPr lang="pl-PL" dirty="0" err="1" smtClean="0"/>
              <a:t>Thinking</a:t>
            </a:r>
            <a:r>
              <a:rPr lang="pl-PL" dirty="0" smtClean="0"/>
              <a:t>) dla wszystkich studentów</a:t>
            </a:r>
          </a:p>
          <a:p>
            <a:r>
              <a:rPr lang="pl-PL" dirty="0" smtClean="0"/>
              <a:t>Uczelnie zagraniczne korzystają z doświadczeń CKM – np. </a:t>
            </a:r>
            <a:r>
              <a:rPr lang="pl-PL" dirty="0" err="1" smtClean="0"/>
              <a:t>European</a:t>
            </a:r>
            <a:r>
              <a:rPr lang="pl-PL" dirty="0" smtClean="0"/>
              <a:t> Project </a:t>
            </a:r>
            <a:r>
              <a:rPr lang="pl-PL" dirty="0" err="1" smtClean="0"/>
              <a:t>Semester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58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Podpowiedzi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dla innych uczelni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pl-PL" dirty="0" smtClean="0"/>
              <a:t>Główne korzyści płynące z prowadzenia studiów w języku obcym</a:t>
            </a:r>
          </a:p>
          <a:p>
            <a:pPr lvl="1"/>
            <a:r>
              <a:rPr lang="pl-PL" dirty="0" smtClean="0"/>
              <a:t>Codzienny trening językowy dla kadry</a:t>
            </a:r>
          </a:p>
          <a:p>
            <a:pPr lvl="1"/>
            <a:r>
              <a:rPr lang="pl-PL" dirty="0" smtClean="0"/>
              <a:t>Grupa studentów umożliwiająca prowadzenie zajęć przez kadrę zagraniczną (w tym egzaminowanie) </a:t>
            </a:r>
          </a:p>
          <a:p>
            <a:r>
              <a:rPr lang="pl-PL" dirty="0" smtClean="0"/>
              <a:t>Jeśli nie można utworzyć studiów w języku obcym dobrym rozwiązaniem jest wprowadzenie „</a:t>
            </a:r>
            <a:r>
              <a:rPr lang="pl-PL" dirty="0" err="1" smtClean="0"/>
              <a:t>European</a:t>
            </a:r>
            <a:r>
              <a:rPr lang="pl-PL" dirty="0" smtClean="0"/>
              <a:t> Project </a:t>
            </a:r>
            <a:r>
              <a:rPr lang="pl-PL" dirty="0" err="1" smtClean="0"/>
              <a:t>Semester</a:t>
            </a:r>
            <a:r>
              <a:rPr lang="pl-PL" dirty="0" smtClean="0"/>
              <a:t>”</a:t>
            </a:r>
          </a:p>
          <a:p>
            <a:pPr lvl="1"/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48593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385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Motyw pakietu Office</vt:lpstr>
      <vt:lpstr>PowerPoint Presentation</vt:lpstr>
      <vt:lpstr>Studia w językach obcych  cel czy narzędzie? na przykładzie Centrum Kształcenia Międzynarodowego  Politechniki Łódzkiej</vt:lpstr>
      <vt:lpstr>Diagnoza – stan przed realizacją projektu</vt:lpstr>
      <vt:lpstr>Założenia projektu</vt:lpstr>
      <vt:lpstr>Założenia dotyczące potrzeb                      różnych grup interesariuszy</vt:lpstr>
      <vt:lpstr>Główne wyzwania w realizacji projektu</vt:lpstr>
      <vt:lpstr>Osiągnięte rezultaty</vt:lpstr>
      <vt:lpstr>Osiągnięte rezultaty 2</vt:lpstr>
      <vt:lpstr>Podpowiedzi dla innych uczelni</vt:lpstr>
      <vt:lpstr>Podsumowanie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17</cp:revision>
  <dcterms:created xsi:type="dcterms:W3CDTF">2015-11-03T21:26:23Z</dcterms:created>
  <dcterms:modified xsi:type="dcterms:W3CDTF">2015-11-17T07:05:59Z</dcterms:modified>
</cp:coreProperties>
</file>