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60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576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pPr/>
              <a:t>2015-11-18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3036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pPr/>
              <a:t>2015-11-18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2424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pPr/>
              <a:t>2015-11-18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511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pPr/>
              <a:t>2015-11-18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8242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39" y="2984971"/>
            <a:ext cx="7163073" cy="137295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31639" y="1484784"/>
            <a:ext cx="7163073" cy="151216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8957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886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pPr/>
              <a:t>2015-11-18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2458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pPr/>
              <a:t>2015-11-18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8054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pPr/>
              <a:t>2015-11-18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6817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pPr/>
              <a:t>2015-11-18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8503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pPr/>
              <a:t>2015-11-18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511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4F99D-820E-4DCB-BF36-2334C384264C}" type="datetimeFigureOut">
              <a:rPr lang="pl-PL" smtClean="0"/>
              <a:pPr/>
              <a:t>2015-11-18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11675-9263-4FF2-9E2B-4D6A047772C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498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852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Zamiast podsumowania</a:t>
            </a:r>
            <a:endParaRPr lang="pl-PL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40968"/>
          </a:xfrm>
        </p:spPr>
        <p:txBody>
          <a:bodyPr/>
          <a:lstStyle/>
          <a:p>
            <a:pPr marL="0" indent="0" algn="ctr">
              <a:buNone/>
            </a:pPr>
            <a:r>
              <a:rPr lang="pl-PL" i="1" dirty="0"/>
              <a:t>Wykonuj trudne zadania kiedy są jeszcze łatwe. Podejmuj wielkie wyzwania kiedy są jeszcze małe. Podróż tysiąca mil musi zacząć się od jednego kroku.</a:t>
            </a:r>
          </a:p>
          <a:p>
            <a:pPr marL="0" indent="0">
              <a:buNone/>
            </a:pPr>
            <a:endParaRPr lang="pl-PL" dirty="0"/>
          </a:p>
          <a:p>
            <a:pPr marL="0" indent="0" algn="r">
              <a:buNone/>
            </a:pPr>
            <a:r>
              <a:rPr lang="pl-PL" dirty="0" err="1"/>
              <a:t>Laozi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24859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Zamiast podsumowania 2</a:t>
            </a:r>
            <a:endParaRPr lang="pl-PL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i="1" dirty="0" smtClean="0"/>
              <a:t>Uczyć się nie tracąc zainteresowania, </a:t>
            </a:r>
            <a:br>
              <a:rPr lang="pl-PL" sz="2400" i="1" dirty="0" smtClean="0"/>
            </a:br>
            <a:r>
              <a:rPr lang="pl-PL" sz="2400" i="1" dirty="0" smtClean="0"/>
              <a:t>nauczać innych niezłomnie</a:t>
            </a:r>
            <a:endParaRPr lang="zh-TW" altLang="en-US" sz="2400" i="1" dirty="0"/>
          </a:p>
          <a:p>
            <a:pPr marL="0" indent="0" algn="ctr">
              <a:buNone/>
            </a:pPr>
            <a:r>
              <a:rPr lang="zh-TW" altLang="en-US" sz="2400" dirty="0"/>
              <a:t>學習沒有失去興</a:t>
            </a:r>
            <a:r>
              <a:rPr lang="zh-TW" altLang="en-US" sz="2400" dirty="0" smtClean="0"/>
              <a:t>趣</a:t>
            </a:r>
            <a:r>
              <a:rPr lang="pl-PL" altLang="zh-TW" sz="2400" dirty="0" smtClean="0"/>
              <a:t> </a:t>
            </a:r>
            <a:r>
              <a:rPr lang="zh-TW" altLang="en-US" sz="2400" dirty="0" smtClean="0"/>
              <a:t>教</a:t>
            </a:r>
            <a:r>
              <a:rPr lang="zh-TW" altLang="en-US" sz="2400" dirty="0"/>
              <a:t>別人堅定不移</a:t>
            </a:r>
          </a:p>
          <a:p>
            <a:pPr marL="0" indent="0" algn="ctr">
              <a:buNone/>
            </a:pPr>
            <a:endParaRPr lang="pl-PL" sz="2400" dirty="0" smtClean="0"/>
          </a:p>
          <a:p>
            <a:pPr marL="0" indent="0" algn="ctr">
              <a:buNone/>
            </a:pPr>
            <a:endParaRPr lang="pl-PL" sz="2400" dirty="0" smtClean="0"/>
          </a:p>
          <a:p>
            <a:pPr marL="0" indent="0" algn="ctr">
              <a:buNone/>
            </a:pPr>
            <a:r>
              <a:rPr lang="pl-PL" sz="2400" i="1" dirty="0"/>
              <a:t>(..) wiedza nie wystarcza, </a:t>
            </a:r>
            <a:r>
              <a:rPr lang="pl-PL" sz="2400" i="1" dirty="0" smtClean="0"/>
              <a:t/>
            </a:r>
            <a:br>
              <a:rPr lang="pl-PL" sz="2400" i="1" dirty="0" smtClean="0"/>
            </a:br>
            <a:r>
              <a:rPr lang="pl-PL" sz="2400" i="1" dirty="0" smtClean="0"/>
              <a:t>potrzebne </a:t>
            </a:r>
            <a:r>
              <a:rPr lang="pl-PL" sz="2400" i="1" dirty="0"/>
              <a:t>jest </a:t>
            </a:r>
            <a:r>
              <a:rPr lang="pl-PL" sz="2400" i="1" dirty="0" smtClean="0"/>
              <a:t>doświadczenie wiedzy ….</a:t>
            </a:r>
          </a:p>
          <a:p>
            <a:pPr marL="0" indent="0" algn="ctr">
              <a:buNone/>
            </a:pPr>
            <a:r>
              <a:rPr lang="hi-IN" sz="2400" i="1" dirty="0"/>
              <a:t>ज्ञान हम ज्ञान के एक बयान की जरूरत है, पर्याप्त नहीं है ... </a:t>
            </a:r>
            <a:endParaRPr lang="pl-PL" sz="2400" i="1" dirty="0"/>
          </a:p>
        </p:txBody>
      </p:sp>
    </p:spTree>
    <p:extLst>
      <p:ext uri="{BB962C8B-B14F-4D97-AF65-F5344CB8AC3E}">
        <p14:creationId xmlns:p14="http://schemas.microsoft.com/office/powerpoint/2010/main" val="2922699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932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OUTech</a:t>
            </a:r>
            <a:r>
              <a:rPr lang="pl-PL" dirty="0" smtClean="0"/>
              <a:t> – wielowymiarowe umiędzynarodowienie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Marek </a:t>
            </a:r>
            <a:r>
              <a:rPr lang="pl-PL" dirty="0" err="1" smtClean="0"/>
              <a:t>Tukiendorf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98345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Diagnoza </a:t>
            </a:r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stanu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przed realizacją </a:t>
            </a:r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projektu</a:t>
            </a:r>
            <a:endParaRPr lang="pl-PL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/>
          </a:bodyPr>
          <a:lstStyle/>
          <a:p>
            <a:r>
              <a:rPr lang="pl-PL" sz="2400" dirty="0" smtClean="0"/>
              <a:t>Niedostateczna znajomość poziomu rozwoju technicznego </a:t>
            </a:r>
            <a:br>
              <a:rPr lang="pl-PL" sz="2400" dirty="0" smtClean="0"/>
            </a:br>
            <a:r>
              <a:rPr lang="pl-PL" sz="2400" dirty="0" smtClean="0"/>
              <a:t>i gospodarczego oraz kultury państw Azji Południowo-Wschodniej w Polsce</a:t>
            </a:r>
          </a:p>
          <a:p>
            <a:r>
              <a:rPr lang="pl-PL" sz="2400" dirty="0" smtClean="0"/>
              <a:t>Brak wymiany myśli naukowej i współpracy w zakresie rozwiązań badawczych z krajami Azji w Polsce</a:t>
            </a:r>
          </a:p>
          <a:p>
            <a:r>
              <a:rPr lang="pl-PL" sz="2400" dirty="0" smtClean="0"/>
              <a:t>Znaczne obawy w podejmowaniu wspólnych przedsięwzięć związane z nieznajomością kultur i odrębnością filozoficzno-społeczną krajów azjatyckich</a:t>
            </a:r>
          </a:p>
          <a:p>
            <a:r>
              <a:rPr lang="pl-PL" sz="2400" dirty="0" smtClean="0"/>
              <a:t>Postępujące starzenie się polskiego społeczeństwa</a:t>
            </a:r>
          </a:p>
          <a:p>
            <a:r>
              <a:rPr lang="pl-PL" sz="2400" dirty="0" smtClean="0"/>
              <a:t>Konieczność dostosowania oferty edukacyjnej do zachodzących w Polsce zmian demograficznych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5955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Cele projektu</a:t>
            </a:r>
            <a:endParaRPr lang="pl-PL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r>
              <a:rPr lang="pl-PL" sz="2400" dirty="0" smtClean="0"/>
              <a:t>Podniesienie stanu wiedzy o kulturze oraz filozofii krajów azjatyckich</a:t>
            </a:r>
          </a:p>
          <a:p>
            <a:r>
              <a:rPr lang="pl-PL" sz="2400" dirty="0" smtClean="0"/>
              <a:t>Zmiana </a:t>
            </a:r>
            <a:r>
              <a:rPr lang="pl-PL" sz="2400" dirty="0"/>
              <a:t>stereotypowego myślenia o mieszkańcach krajów </a:t>
            </a:r>
            <a:r>
              <a:rPr lang="pl-PL" sz="2400" dirty="0" smtClean="0"/>
              <a:t>azjatyckich</a:t>
            </a:r>
          </a:p>
          <a:p>
            <a:r>
              <a:rPr lang="pl-PL" sz="2400" dirty="0" smtClean="0"/>
              <a:t>Pogłębienie współpracy naukowej pomiędzy </a:t>
            </a:r>
            <a:r>
              <a:rPr lang="pl-PL" sz="2400" dirty="0" err="1" smtClean="0"/>
              <a:t>OUTech</a:t>
            </a:r>
            <a:r>
              <a:rPr lang="pl-PL" sz="2400" dirty="0" smtClean="0"/>
              <a:t> a ośrodkami naukowymi w krajach azjatyckich</a:t>
            </a:r>
          </a:p>
          <a:p>
            <a:r>
              <a:rPr lang="pl-PL" sz="2400" dirty="0" smtClean="0"/>
              <a:t>Rozwijanie kooperacji gospodarczej pomiędzy Opolszczyzną </a:t>
            </a:r>
            <a:br>
              <a:rPr lang="pl-PL" sz="2400" dirty="0" smtClean="0"/>
            </a:br>
            <a:r>
              <a:rPr lang="pl-PL" sz="2400" dirty="0" smtClean="0"/>
              <a:t> (w dalszej perspektywie Polską) a przedstawicielami biznesu krajów  Azji Środkowej</a:t>
            </a:r>
          </a:p>
          <a:p>
            <a:r>
              <a:rPr lang="pl-PL" sz="2400" dirty="0" smtClean="0"/>
              <a:t>Dostosowanie oferty kształcenia do potrzeb zmieniających się potrzeb społeczno-gospodarczych w regionie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456901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Cele projektu z perspektywy jego </a:t>
            </a:r>
            <a:r>
              <a:rPr lang="pl-PL" sz="3600" b="1" dirty="0" err="1" smtClean="0">
                <a:solidFill>
                  <a:schemeClr val="tx2">
                    <a:lumMod val="50000"/>
                  </a:schemeClr>
                </a:solidFill>
              </a:rPr>
              <a:t>interesariuszy</a:t>
            </a:r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 (naukowcy, przedsiębiorcy, studenci)</a:t>
            </a:r>
            <a:endParaRPr lang="pl-PL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Nawiązanie ścisłej współpracy naukowej z </a:t>
            </a:r>
            <a:r>
              <a:rPr lang="pl-PL" sz="2400" dirty="0"/>
              <a:t>Politechniką Pekińską, oraz </a:t>
            </a:r>
            <a:r>
              <a:rPr lang="pl-PL" sz="2400" dirty="0" smtClean="0"/>
              <a:t>Uniwersytetem </a:t>
            </a:r>
            <a:r>
              <a:rPr lang="pl-PL" sz="2400" dirty="0"/>
              <a:t>w </a:t>
            </a:r>
            <a:r>
              <a:rPr lang="pl-PL" sz="2400" dirty="0" err="1"/>
              <a:t>Bangalore</a:t>
            </a:r>
            <a:endParaRPr lang="pl-PL" sz="2400" dirty="0" smtClean="0"/>
          </a:p>
          <a:p>
            <a:r>
              <a:rPr lang="pl-PL" sz="2400" dirty="0" smtClean="0"/>
              <a:t>Podejmowanie kooperacji naukowo-badawczej </a:t>
            </a:r>
            <a:br>
              <a:rPr lang="pl-PL" sz="2400" dirty="0" smtClean="0"/>
            </a:br>
            <a:r>
              <a:rPr lang="pl-PL" sz="2400" dirty="0" smtClean="0"/>
              <a:t>z przedstawicielami chińskiego i hinduskiego sektora gospodarczego</a:t>
            </a:r>
          </a:p>
          <a:p>
            <a:r>
              <a:rPr lang="pl-PL" sz="2400" dirty="0" smtClean="0"/>
              <a:t>Pozyskiwanie potencjalnych kooperantów z krajów azjatyckich do inwestowania </a:t>
            </a:r>
            <a:r>
              <a:rPr lang="pl-PL" sz="2400" dirty="0"/>
              <a:t>w </a:t>
            </a:r>
            <a:r>
              <a:rPr lang="pl-PL" sz="2400" dirty="0" smtClean="0"/>
              <a:t>regionie</a:t>
            </a:r>
          </a:p>
          <a:p>
            <a:r>
              <a:rPr lang="pl-PL" sz="2400" dirty="0"/>
              <a:t>Rozwój wymiany studenckiej z uczelniami z Chin i Indii</a:t>
            </a:r>
          </a:p>
          <a:p>
            <a:r>
              <a:rPr lang="pl-PL" sz="2400" dirty="0" smtClean="0"/>
              <a:t>Przygotowanie oferty edukacyjnej zbieżnej z potrzebami społeczności Opolszczyzny</a:t>
            </a:r>
          </a:p>
        </p:txBody>
      </p:sp>
    </p:spTree>
    <p:extLst>
      <p:ext uri="{BB962C8B-B14F-4D97-AF65-F5344CB8AC3E}">
        <p14:creationId xmlns:p14="http://schemas.microsoft.com/office/powerpoint/2010/main" val="159846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Harmonogram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projektu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3744416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2600" dirty="0" smtClean="0"/>
              <a:t>Przygotowanie podstaw formalno-prawnych współpracy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600" dirty="0" smtClean="0"/>
              <a:t>Zacieśnienie współpracy z Ambasadami krajów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600" dirty="0"/>
              <a:t>Powstanie </a:t>
            </a:r>
            <a:r>
              <a:rPr lang="pl-PL" sz="2600" dirty="0" smtClean="0"/>
              <a:t>instytucji realizujących projekty: Centrum </a:t>
            </a:r>
            <a:r>
              <a:rPr lang="pl-PL" sz="2600" dirty="0"/>
              <a:t>Współpracy Polska-Chiny „Instytut Konfucjusza”, Centrum Współpracy Polska-Indie ,,</a:t>
            </a:r>
            <a:r>
              <a:rPr lang="pl-PL" sz="2600" dirty="0" smtClean="0"/>
              <a:t>Instytut </a:t>
            </a:r>
            <a:r>
              <a:rPr lang="pl-PL" sz="2600" dirty="0"/>
              <a:t>Jogi i </a:t>
            </a:r>
            <a:r>
              <a:rPr lang="pl-PL" sz="2600" dirty="0" err="1"/>
              <a:t>Ajurwedy</a:t>
            </a:r>
            <a:r>
              <a:rPr lang="pl-PL" sz="2600" dirty="0"/>
              <a:t>”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600" dirty="0" smtClean="0"/>
              <a:t>Przygotowanie konferencji naukowych, giełd kooperacyjnych, wymiana pracowników naukowych i studentów</a:t>
            </a:r>
          </a:p>
        </p:txBody>
      </p:sp>
    </p:spTree>
    <p:extLst>
      <p:ext uri="{BB962C8B-B14F-4D97-AF65-F5344CB8AC3E}">
        <p14:creationId xmlns:p14="http://schemas.microsoft.com/office/powerpoint/2010/main" val="156902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Główne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wyzwania w realizacji projektu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276872"/>
            <a:ext cx="8424936" cy="2260848"/>
          </a:xfrm>
        </p:spPr>
        <p:txBody>
          <a:bodyPr>
            <a:normAutofit/>
          </a:bodyPr>
          <a:lstStyle/>
          <a:p>
            <a:r>
              <a:rPr lang="pl-PL" sz="2400" dirty="0" smtClean="0"/>
              <a:t>Bariery językowe i kulturowe</a:t>
            </a:r>
          </a:p>
          <a:p>
            <a:r>
              <a:rPr lang="pl-PL" sz="2400" dirty="0" smtClean="0"/>
              <a:t>Różnice w systemach legislacyjnych</a:t>
            </a:r>
          </a:p>
          <a:p>
            <a:r>
              <a:rPr lang="pl-PL" sz="2400" dirty="0" smtClean="0"/>
              <a:t>Pozyskiwanie środków na realizację przedsięwzięć projektowych</a:t>
            </a:r>
          </a:p>
          <a:p>
            <a:r>
              <a:rPr lang="pl-PL" sz="2400" dirty="0" smtClean="0"/>
              <a:t>Przekonanie środowiska do otwarcia się na nowe filozofie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7711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Osiągnięte rezultaty projektu</a:t>
            </a:r>
            <a:endParaRPr lang="pl-PL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r>
              <a:rPr lang="pl-PL" sz="2400" dirty="0"/>
              <a:t>Powstanie Centrum Współpracy Polska-Chiny „Instytut Konfucjusza”</a:t>
            </a:r>
          </a:p>
          <a:p>
            <a:r>
              <a:rPr lang="pl-PL" sz="2400" dirty="0"/>
              <a:t>Powstanie Centrum Współpracy Polska-Indie ,,Instytut Jogi i </a:t>
            </a:r>
            <a:r>
              <a:rPr lang="pl-PL" sz="2400" dirty="0" err="1"/>
              <a:t>Ajurwedy</a:t>
            </a:r>
            <a:r>
              <a:rPr lang="pl-PL" sz="2400" dirty="0"/>
              <a:t>”</a:t>
            </a:r>
          </a:p>
          <a:p>
            <a:r>
              <a:rPr lang="pl-PL" sz="2400" dirty="0" smtClean="0"/>
              <a:t>Prowadzone </a:t>
            </a:r>
            <a:r>
              <a:rPr lang="pl-PL" sz="2400" dirty="0"/>
              <a:t>przez chińskich wykładowców kursy i konwersatoria języka chińskiego na różnych poziomach zaawansowania</a:t>
            </a:r>
          </a:p>
          <a:p>
            <a:r>
              <a:rPr lang="pl-PL" sz="2400" dirty="0"/>
              <a:t>Organizacja i prowadzenie egzaminów językowych akredytowanych przez </a:t>
            </a:r>
            <a:r>
              <a:rPr lang="pl-PL" sz="2400" dirty="0" err="1" smtClean="0"/>
              <a:t>Hanban</a:t>
            </a:r>
            <a:endParaRPr lang="pl-PL" sz="2400" dirty="0" smtClean="0"/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673119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Osiągnięte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rezultaty 2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Studia podyplomowe Biznes międzynarodowy Unia Europejska-Chiny</a:t>
            </a:r>
          </a:p>
          <a:p>
            <a:r>
              <a:rPr lang="pl-PL" sz="2400" dirty="0" smtClean="0"/>
              <a:t>Udział </a:t>
            </a:r>
            <a:r>
              <a:rPr lang="pl-PL" sz="2400" dirty="0"/>
              <a:t>PO w priorytetowym dla rządu Chin przedsięwzięciu transportowym pod nazwą </a:t>
            </a:r>
            <a:r>
              <a:rPr lang="pl-PL" sz="2400" i="1" dirty="0"/>
              <a:t>Nowy Jedwabny </a:t>
            </a:r>
            <a:r>
              <a:rPr lang="pl-PL" sz="2400" i="1" dirty="0" smtClean="0"/>
              <a:t>Szlak</a:t>
            </a:r>
          </a:p>
          <a:p>
            <a:r>
              <a:rPr lang="pl-PL" sz="2400" dirty="0" smtClean="0"/>
              <a:t>Studia </a:t>
            </a:r>
            <a:r>
              <a:rPr lang="pl-PL" sz="2400" dirty="0"/>
              <a:t>podyplomowe </a:t>
            </a:r>
            <a:r>
              <a:rPr lang="pl-PL" sz="2400" i="1" dirty="0"/>
              <a:t>Holistyczne Zarządzanie </a:t>
            </a:r>
            <a:r>
              <a:rPr lang="pl-PL" sz="2400" i="1" dirty="0" smtClean="0"/>
              <a:t>Zdrowiem</a:t>
            </a:r>
          </a:p>
          <a:p>
            <a:r>
              <a:rPr lang="pl-PL" sz="2400" dirty="0" smtClean="0"/>
              <a:t>Współpraca w obszarze inżynierii górniczej z </a:t>
            </a:r>
            <a:r>
              <a:rPr lang="pl-PL" sz="2400" i="1" dirty="0"/>
              <a:t>Indian School of </a:t>
            </a:r>
            <a:r>
              <a:rPr lang="pl-PL" sz="2400" i="1" dirty="0" err="1"/>
              <a:t>Mines</a:t>
            </a:r>
            <a:r>
              <a:rPr lang="pl-PL" sz="2400" i="1" dirty="0"/>
              <a:t> z </a:t>
            </a:r>
            <a:r>
              <a:rPr lang="pl-PL" sz="2400" i="1" dirty="0" err="1" smtClean="0"/>
              <a:t>Jharkhand</a:t>
            </a:r>
            <a:endParaRPr lang="pl-PL" sz="2400" i="1" dirty="0" smtClean="0"/>
          </a:p>
          <a:p>
            <a:pPr>
              <a:buNone/>
            </a:pPr>
            <a:r>
              <a:rPr lang="pl-PL" sz="2400" i="1" dirty="0" smtClean="0"/>
              <a:t>Toczą się rozmowy z Ambasadorem Indii dotyczące utworzenia partnerskich </a:t>
            </a:r>
            <a:r>
              <a:rPr lang="pl-PL" sz="2400" i="1" dirty="0"/>
              <a:t>regionów obydwu </a:t>
            </a:r>
            <a:r>
              <a:rPr lang="pl-PL" sz="2400" i="1" dirty="0" smtClean="0"/>
              <a:t>krajów na Opolszczyźnie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5758832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283</Words>
  <Application>Microsoft Office PowerPoint</Application>
  <PresentationFormat>On-screen Show (4:3)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新細明體</vt:lpstr>
      <vt:lpstr>Arial</vt:lpstr>
      <vt:lpstr>Calibri</vt:lpstr>
      <vt:lpstr>Mangal</vt:lpstr>
      <vt:lpstr>Motyw pakietu Office</vt:lpstr>
      <vt:lpstr>PowerPoint Presentation</vt:lpstr>
      <vt:lpstr>OUTech – wielowymiarowe umiędzynarodowienie</vt:lpstr>
      <vt:lpstr>Diagnoza stanu przed realizacją projektu</vt:lpstr>
      <vt:lpstr>Cele projektu</vt:lpstr>
      <vt:lpstr>Cele projektu z perspektywy jego interesariuszy (naukowcy, przedsiębiorcy, studenci)</vt:lpstr>
      <vt:lpstr>Harmonogram projektu</vt:lpstr>
      <vt:lpstr>Główne wyzwania w realizacji projektu</vt:lpstr>
      <vt:lpstr>Osiągnięte rezultaty projektu</vt:lpstr>
      <vt:lpstr>Osiągnięte rezultaty 2</vt:lpstr>
      <vt:lpstr>Zamiast podsumowania</vt:lpstr>
      <vt:lpstr>Zamiast podsumowania 2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kopfer</dc:creator>
  <cp:lastModifiedBy>Luterek, Mariusz</cp:lastModifiedBy>
  <cp:revision>21</cp:revision>
  <dcterms:created xsi:type="dcterms:W3CDTF">2015-11-03T21:26:23Z</dcterms:created>
  <dcterms:modified xsi:type="dcterms:W3CDTF">2015-11-18T10:14:24Z</dcterms:modified>
</cp:coreProperties>
</file>