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5" r:id="rId7"/>
    <p:sldId id="266" r:id="rId8"/>
    <p:sldId id="267" r:id="rId9"/>
    <p:sldId id="270" r:id="rId10"/>
    <p:sldId id="268" r:id="rId11"/>
    <p:sldId id="269" r:id="rId12"/>
    <p:sldId id="260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1F2271-611B-42AA-BD75-B5416AC0AD16}" type="doc">
      <dgm:prSet loTypeId="urn:microsoft.com/office/officeart/2005/8/layout/gear1" loCatId="cycle" qsTypeId="urn:microsoft.com/office/officeart/2005/8/quickstyle/simple1" qsCatId="simple" csTypeId="urn:microsoft.com/office/officeart/2005/8/colors/colorful1" csCatId="colorful" phldr="1"/>
      <dgm:spPr/>
    </dgm:pt>
    <dgm:pt modelId="{1B85C439-CD49-4902-BDE4-35E105259DC7}">
      <dgm:prSet phldrT="[Tekst]"/>
      <dgm:spPr/>
      <dgm:t>
        <a:bodyPr/>
        <a:lstStyle/>
        <a:p>
          <a:r>
            <a:rPr lang="pl-PL" dirty="0" smtClean="0"/>
            <a:t>Uczelnia</a:t>
          </a:r>
          <a:endParaRPr lang="pl-PL" dirty="0"/>
        </a:p>
      </dgm:t>
    </dgm:pt>
    <dgm:pt modelId="{3823F0B8-15EC-409A-A0F6-402ECDEAC064}" type="parTrans" cxnId="{27F07973-4CCD-4A76-A294-38986A8621B9}">
      <dgm:prSet/>
      <dgm:spPr/>
      <dgm:t>
        <a:bodyPr/>
        <a:lstStyle/>
        <a:p>
          <a:endParaRPr lang="pl-PL"/>
        </a:p>
      </dgm:t>
    </dgm:pt>
    <dgm:pt modelId="{A587C52D-1640-4F70-894D-1B85B40450AE}" type="sibTrans" cxnId="{27F07973-4CCD-4A76-A294-38986A8621B9}">
      <dgm:prSet/>
      <dgm:spPr/>
      <dgm:t>
        <a:bodyPr/>
        <a:lstStyle/>
        <a:p>
          <a:endParaRPr lang="pl-PL"/>
        </a:p>
      </dgm:t>
    </dgm:pt>
    <dgm:pt modelId="{FF457655-D0FA-425D-BF50-A8B9DD742450}">
      <dgm:prSet phldrT="[Tekst]"/>
      <dgm:spPr/>
      <dgm:t>
        <a:bodyPr/>
        <a:lstStyle/>
        <a:p>
          <a:r>
            <a:rPr lang="pl-PL" dirty="0" smtClean="0"/>
            <a:t>Szkoły</a:t>
          </a:r>
          <a:endParaRPr lang="pl-PL" dirty="0"/>
        </a:p>
      </dgm:t>
    </dgm:pt>
    <dgm:pt modelId="{64B68F4D-A9E8-4384-83FA-536B8B6CCFD1}" type="parTrans" cxnId="{168C8845-F852-434C-9849-24AE7DB1C650}">
      <dgm:prSet/>
      <dgm:spPr/>
      <dgm:t>
        <a:bodyPr/>
        <a:lstStyle/>
        <a:p>
          <a:endParaRPr lang="pl-PL"/>
        </a:p>
      </dgm:t>
    </dgm:pt>
    <dgm:pt modelId="{D27A6A36-433C-4482-A6E9-BBB8BB678238}" type="sibTrans" cxnId="{168C8845-F852-434C-9849-24AE7DB1C650}">
      <dgm:prSet/>
      <dgm:spPr/>
      <dgm:t>
        <a:bodyPr/>
        <a:lstStyle/>
        <a:p>
          <a:endParaRPr lang="pl-PL"/>
        </a:p>
      </dgm:t>
    </dgm:pt>
    <dgm:pt modelId="{74A85C42-46B0-4371-B195-F02816E7C819}">
      <dgm:prSet phldrT="[Tekst]"/>
      <dgm:spPr/>
      <dgm:t>
        <a:bodyPr/>
        <a:lstStyle/>
        <a:p>
          <a:r>
            <a:rPr lang="pl-PL" dirty="0" smtClean="0"/>
            <a:t>Pracodawca</a:t>
          </a:r>
          <a:endParaRPr lang="pl-PL" dirty="0"/>
        </a:p>
      </dgm:t>
    </dgm:pt>
    <dgm:pt modelId="{9708E30A-9789-4596-9BBB-87D2E6AC867E}" type="parTrans" cxnId="{1FC94261-C03F-42FB-A90C-1FDDF2AD87D9}">
      <dgm:prSet/>
      <dgm:spPr/>
      <dgm:t>
        <a:bodyPr/>
        <a:lstStyle/>
        <a:p>
          <a:endParaRPr lang="pl-PL"/>
        </a:p>
      </dgm:t>
    </dgm:pt>
    <dgm:pt modelId="{58DA9B8F-3DA7-4AB8-86A7-2B969381A337}" type="sibTrans" cxnId="{1FC94261-C03F-42FB-A90C-1FDDF2AD87D9}">
      <dgm:prSet/>
      <dgm:spPr/>
      <dgm:t>
        <a:bodyPr/>
        <a:lstStyle/>
        <a:p>
          <a:endParaRPr lang="pl-PL"/>
        </a:p>
      </dgm:t>
    </dgm:pt>
    <dgm:pt modelId="{4B40563E-4EED-4FC1-A1D4-FA721197099A}" type="pres">
      <dgm:prSet presAssocID="{281F2271-611B-42AA-BD75-B5416AC0AD1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F47C11C-CB87-4B86-A2DD-371E99D512B7}" type="pres">
      <dgm:prSet presAssocID="{1B85C439-CD49-4902-BDE4-35E105259DC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591ADEA-7B78-473B-82FA-3B65D78CBB97}" type="pres">
      <dgm:prSet presAssocID="{1B85C439-CD49-4902-BDE4-35E105259DC7}" presName="gear1srcNode" presStyleLbl="node1" presStyleIdx="0" presStyleCnt="3"/>
      <dgm:spPr/>
      <dgm:t>
        <a:bodyPr/>
        <a:lstStyle/>
        <a:p>
          <a:endParaRPr lang="pl-PL"/>
        </a:p>
      </dgm:t>
    </dgm:pt>
    <dgm:pt modelId="{6F0FE533-C020-450B-A614-7FAC9D12E988}" type="pres">
      <dgm:prSet presAssocID="{1B85C439-CD49-4902-BDE4-35E105259DC7}" presName="gear1dstNode" presStyleLbl="node1" presStyleIdx="0" presStyleCnt="3"/>
      <dgm:spPr/>
      <dgm:t>
        <a:bodyPr/>
        <a:lstStyle/>
        <a:p>
          <a:endParaRPr lang="pl-PL"/>
        </a:p>
      </dgm:t>
    </dgm:pt>
    <dgm:pt modelId="{CF4E5CDA-999C-4B03-BD99-2FF7694150D0}" type="pres">
      <dgm:prSet presAssocID="{FF457655-D0FA-425D-BF50-A8B9DD742450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3A64A3-9149-4CE2-81D7-C9A02389A308}" type="pres">
      <dgm:prSet presAssocID="{FF457655-D0FA-425D-BF50-A8B9DD742450}" presName="gear2srcNode" presStyleLbl="node1" presStyleIdx="1" presStyleCnt="3"/>
      <dgm:spPr/>
      <dgm:t>
        <a:bodyPr/>
        <a:lstStyle/>
        <a:p>
          <a:endParaRPr lang="pl-PL"/>
        </a:p>
      </dgm:t>
    </dgm:pt>
    <dgm:pt modelId="{90FF4CB3-E659-4FEC-B3F1-626B82428D64}" type="pres">
      <dgm:prSet presAssocID="{FF457655-D0FA-425D-BF50-A8B9DD742450}" presName="gear2dstNode" presStyleLbl="node1" presStyleIdx="1" presStyleCnt="3"/>
      <dgm:spPr/>
      <dgm:t>
        <a:bodyPr/>
        <a:lstStyle/>
        <a:p>
          <a:endParaRPr lang="pl-PL"/>
        </a:p>
      </dgm:t>
    </dgm:pt>
    <dgm:pt modelId="{A1E20E9D-A984-4A17-B190-B8940021AE9C}" type="pres">
      <dgm:prSet presAssocID="{74A85C42-46B0-4371-B195-F02816E7C819}" presName="gear3" presStyleLbl="node1" presStyleIdx="2" presStyleCnt="3"/>
      <dgm:spPr/>
      <dgm:t>
        <a:bodyPr/>
        <a:lstStyle/>
        <a:p>
          <a:endParaRPr lang="pl-PL"/>
        </a:p>
      </dgm:t>
    </dgm:pt>
    <dgm:pt modelId="{0503E62C-BC3D-4A57-B29F-2E5341502F82}" type="pres">
      <dgm:prSet presAssocID="{74A85C42-46B0-4371-B195-F02816E7C81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9A44139-2860-46DE-9180-6113B52CA620}" type="pres">
      <dgm:prSet presAssocID="{74A85C42-46B0-4371-B195-F02816E7C819}" presName="gear3srcNode" presStyleLbl="node1" presStyleIdx="2" presStyleCnt="3"/>
      <dgm:spPr/>
      <dgm:t>
        <a:bodyPr/>
        <a:lstStyle/>
        <a:p>
          <a:endParaRPr lang="pl-PL"/>
        </a:p>
      </dgm:t>
    </dgm:pt>
    <dgm:pt modelId="{F402E66E-2628-46D5-85AA-4E6574A24450}" type="pres">
      <dgm:prSet presAssocID="{74A85C42-46B0-4371-B195-F02816E7C819}" presName="gear3dstNode" presStyleLbl="node1" presStyleIdx="2" presStyleCnt="3"/>
      <dgm:spPr/>
      <dgm:t>
        <a:bodyPr/>
        <a:lstStyle/>
        <a:p>
          <a:endParaRPr lang="pl-PL"/>
        </a:p>
      </dgm:t>
    </dgm:pt>
    <dgm:pt modelId="{892B7DA1-146B-4B27-BAB3-C945381B7395}" type="pres">
      <dgm:prSet presAssocID="{A587C52D-1640-4F70-894D-1B85B40450AE}" presName="connector1" presStyleLbl="sibTrans2D1" presStyleIdx="0" presStyleCnt="3"/>
      <dgm:spPr/>
      <dgm:t>
        <a:bodyPr/>
        <a:lstStyle/>
        <a:p>
          <a:endParaRPr lang="pl-PL"/>
        </a:p>
      </dgm:t>
    </dgm:pt>
    <dgm:pt modelId="{BEFBDD9D-F6F4-4D4C-98F8-D9C8398AD516}" type="pres">
      <dgm:prSet presAssocID="{D27A6A36-433C-4482-A6E9-BBB8BB678238}" presName="connector2" presStyleLbl="sibTrans2D1" presStyleIdx="1" presStyleCnt="3"/>
      <dgm:spPr/>
      <dgm:t>
        <a:bodyPr/>
        <a:lstStyle/>
        <a:p>
          <a:endParaRPr lang="pl-PL"/>
        </a:p>
      </dgm:t>
    </dgm:pt>
    <dgm:pt modelId="{89B98B22-2DE3-4457-8510-9356B50C112D}" type="pres">
      <dgm:prSet presAssocID="{58DA9B8F-3DA7-4AB8-86A7-2B969381A337}" presName="connector3" presStyleLbl="sibTrans2D1" presStyleIdx="2" presStyleCnt="3"/>
      <dgm:spPr/>
      <dgm:t>
        <a:bodyPr/>
        <a:lstStyle/>
        <a:p>
          <a:endParaRPr lang="pl-PL"/>
        </a:p>
      </dgm:t>
    </dgm:pt>
  </dgm:ptLst>
  <dgm:cxnLst>
    <dgm:cxn modelId="{826A01E9-676D-40D0-B790-ACBF114B3898}" type="presOf" srcId="{1B85C439-CD49-4902-BDE4-35E105259DC7}" destId="{BF47C11C-CB87-4B86-A2DD-371E99D512B7}" srcOrd="0" destOrd="0" presId="urn:microsoft.com/office/officeart/2005/8/layout/gear1"/>
    <dgm:cxn modelId="{1FC94261-C03F-42FB-A90C-1FDDF2AD87D9}" srcId="{281F2271-611B-42AA-BD75-B5416AC0AD16}" destId="{74A85C42-46B0-4371-B195-F02816E7C819}" srcOrd="2" destOrd="0" parTransId="{9708E30A-9789-4596-9BBB-87D2E6AC867E}" sibTransId="{58DA9B8F-3DA7-4AB8-86A7-2B969381A337}"/>
    <dgm:cxn modelId="{27F07973-4CCD-4A76-A294-38986A8621B9}" srcId="{281F2271-611B-42AA-BD75-B5416AC0AD16}" destId="{1B85C439-CD49-4902-BDE4-35E105259DC7}" srcOrd="0" destOrd="0" parTransId="{3823F0B8-15EC-409A-A0F6-402ECDEAC064}" sibTransId="{A587C52D-1640-4F70-894D-1B85B40450AE}"/>
    <dgm:cxn modelId="{DCF310E2-35B0-4CFD-BA9E-18A3480A5DB8}" type="presOf" srcId="{FF457655-D0FA-425D-BF50-A8B9DD742450}" destId="{CF4E5CDA-999C-4B03-BD99-2FF7694150D0}" srcOrd="0" destOrd="0" presId="urn:microsoft.com/office/officeart/2005/8/layout/gear1"/>
    <dgm:cxn modelId="{168C8845-F852-434C-9849-24AE7DB1C650}" srcId="{281F2271-611B-42AA-BD75-B5416AC0AD16}" destId="{FF457655-D0FA-425D-BF50-A8B9DD742450}" srcOrd="1" destOrd="0" parTransId="{64B68F4D-A9E8-4384-83FA-536B8B6CCFD1}" sibTransId="{D27A6A36-433C-4482-A6E9-BBB8BB678238}"/>
    <dgm:cxn modelId="{378D079E-7F13-4C16-A97A-52C86F68E02D}" type="presOf" srcId="{74A85C42-46B0-4371-B195-F02816E7C819}" destId="{F402E66E-2628-46D5-85AA-4E6574A24450}" srcOrd="3" destOrd="0" presId="urn:microsoft.com/office/officeart/2005/8/layout/gear1"/>
    <dgm:cxn modelId="{C83795E4-958C-4618-94D4-75FEE1EA9CF4}" type="presOf" srcId="{58DA9B8F-3DA7-4AB8-86A7-2B969381A337}" destId="{89B98B22-2DE3-4457-8510-9356B50C112D}" srcOrd="0" destOrd="0" presId="urn:microsoft.com/office/officeart/2005/8/layout/gear1"/>
    <dgm:cxn modelId="{0E2470F8-DEE5-4347-A8BC-BA7BF239F57F}" type="presOf" srcId="{FF457655-D0FA-425D-BF50-A8B9DD742450}" destId="{90FF4CB3-E659-4FEC-B3F1-626B82428D64}" srcOrd="2" destOrd="0" presId="urn:microsoft.com/office/officeart/2005/8/layout/gear1"/>
    <dgm:cxn modelId="{7B1E2A6B-1D1F-4D0B-B3F1-0BC571FDD2EB}" type="presOf" srcId="{D27A6A36-433C-4482-A6E9-BBB8BB678238}" destId="{BEFBDD9D-F6F4-4D4C-98F8-D9C8398AD516}" srcOrd="0" destOrd="0" presId="urn:microsoft.com/office/officeart/2005/8/layout/gear1"/>
    <dgm:cxn modelId="{ADCA2169-E07A-40CC-A03F-71C13E09D3AA}" type="presOf" srcId="{FF457655-D0FA-425D-BF50-A8B9DD742450}" destId="{4A3A64A3-9149-4CE2-81D7-C9A02389A308}" srcOrd="1" destOrd="0" presId="urn:microsoft.com/office/officeart/2005/8/layout/gear1"/>
    <dgm:cxn modelId="{02544208-9D6C-41B5-BB7C-2E068E4D1625}" type="presOf" srcId="{74A85C42-46B0-4371-B195-F02816E7C819}" destId="{0503E62C-BC3D-4A57-B29F-2E5341502F82}" srcOrd="1" destOrd="0" presId="urn:microsoft.com/office/officeart/2005/8/layout/gear1"/>
    <dgm:cxn modelId="{BB472799-846C-44BF-BF2B-5EB270822646}" type="presOf" srcId="{A587C52D-1640-4F70-894D-1B85B40450AE}" destId="{892B7DA1-146B-4B27-BAB3-C945381B7395}" srcOrd="0" destOrd="0" presId="urn:microsoft.com/office/officeart/2005/8/layout/gear1"/>
    <dgm:cxn modelId="{10872F64-56F0-4B78-9E6B-F93E703E2C40}" type="presOf" srcId="{1B85C439-CD49-4902-BDE4-35E105259DC7}" destId="{E591ADEA-7B78-473B-82FA-3B65D78CBB97}" srcOrd="1" destOrd="0" presId="urn:microsoft.com/office/officeart/2005/8/layout/gear1"/>
    <dgm:cxn modelId="{6745E6BA-C2F5-4FAF-909C-E96D6230FC26}" type="presOf" srcId="{74A85C42-46B0-4371-B195-F02816E7C819}" destId="{69A44139-2860-46DE-9180-6113B52CA620}" srcOrd="2" destOrd="0" presId="urn:microsoft.com/office/officeart/2005/8/layout/gear1"/>
    <dgm:cxn modelId="{0D97E0F4-5CD3-464F-822A-43D30A94A107}" type="presOf" srcId="{74A85C42-46B0-4371-B195-F02816E7C819}" destId="{A1E20E9D-A984-4A17-B190-B8940021AE9C}" srcOrd="0" destOrd="0" presId="urn:microsoft.com/office/officeart/2005/8/layout/gear1"/>
    <dgm:cxn modelId="{0EB5D498-90B5-4BE9-9FEF-F71149C8C0D9}" type="presOf" srcId="{281F2271-611B-42AA-BD75-B5416AC0AD16}" destId="{4B40563E-4EED-4FC1-A1D4-FA721197099A}" srcOrd="0" destOrd="0" presId="urn:microsoft.com/office/officeart/2005/8/layout/gear1"/>
    <dgm:cxn modelId="{5E0EBF81-0BB1-4053-9E66-4A916CB3487D}" type="presOf" srcId="{1B85C439-CD49-4902-BDE4-35E105259DC7}" destId="{6F0FE533-C020-450B-A614-7FAC9D12E988}" srcOrd="2" destOrd="0" presId="urn:microsoft.com/office/officeart/2005/8/layout/gear1"/>
    <dgm:cxn modelId="{B1AFFA12-CAC2-48A2-B229-319C099AC06A}" type="presParOf" srcId="{4B40563E-4EED-4FC1-A1D4-FA721197099A}" destId="{BF47C11C-CB87-4B86-A2DD-371E99D512B7}" srcOrd="0" destOrd="0" presId="urn:microsoft.com/office/officeart/2005/8/layout/gear1"/>
    <dgm:cxn modelId="{169FF3E3-DD84-492D-94A5-7CEB783311E7}" type="presParOf" srcId="{4B40563E-4EED-4FC1-A1D4-FA721197099A}" destId="{E591ADEA-7B78-473B-82FA-3B65D78CBB97}" srcOrd="1" destOrd="0" presId="urn:microsoft.com/office/officeart/2005/8/layout/gear1"/>
    <dgm:cxn modelId="{D424874A-243F-444D-84A1-9BDD5BED0C40}" type="presParOf" srcId="{4B40563E-4EED-4FC1-A1D4-FA721197099A}" destId="{6F0FE533-C020-450B-A614-7FAC9D12E988}" srcOrd="2" destOrd="0" presId="urn:microsoft.com/office/officeart/2005/8/layout/gear1"/>
    <dgm:cxn modelId="{23C36072-3414-4E25-A07F-96AE4163F19D}" type="presParOf" srcId="{4B40563E-4EED-4FC1-A1D4-FA721197099A}" destId="{CF4E5CDA-999C-4B03-BD99-2FF7694150D0}" srcOrd="3" destOrd="0" presId="urn:microsoft.com/office/officeart/2005/8/layout/gear1"/>
    <dgm:cxn modelId="{5463D2D0-7848-4721-B392-106A46A92938}" type="presParOf" srcId="{4B40563E-4EED-4FC1-A1D4-FA721197099A}" destId="{4A3A64A3-9149-4CE2-81D7-C9A02389A308}" srcOrd="4" destOrd="0" presId="urn:microsoft.com/office/officeart/2005/8/layout/gear1"/>
    <dgm:cxn modelId="{82C87B0A-C9F7-4BCD-818D-733B9965046E}" type="presParOf" srcId="{4B40563E-4EED-4FC1-A1D4-FA721197099A}" destId="{90FF4CB3-E659-4FEC-B3F1-626B82428D64}" srcOrd="5" destOrd="0" presId="urn:microsoft.com/office/officeart/2005/8/layout/gear1"/>
    <dgm:cxn modelId="{D90B6EC1-6441-4AB1-8C92-BE7E8796ADA1}" type="presParOf" srcId="{4B40563E-4EED-4FC1-A1D4-FA721197099A}" destId="{A1E20E9D-A984-4A17-B190-B8940021AE9C}" srcOrd="6" destOrd="0" presId="urn:microsoft.com/office/officeart/2005/8/layout/gear1"/>
    <dgm:cxn modelId="{2109E571-9C00-4A66-BA5F-4571222A23F8}" type="presParOf" srcId="{4B40563E-4EED-4FC1-A1D4-FA721197099A}" destId="{0503E62C-BC3D-4A57-B29F-2E5341502F82}" srcOrd="7" destOrd="0" presId="urn:microsoft.com/office/officeart/2005/8/layout/gear1"/>
    <dgm:cxn modelId="{D2A73A44-981E-4B3D-900E-5AD88BCC71FE}" type="presParOf" srcId="{4B40563E-4EED-4FC1-A1D4-FA721197099A}" destId="{69A44139-2860-46DE-9180-6113B52CA620}" srcOrd="8" destOrd="0" presId="urn:microsoft.com/office/officeart/2005/8/layout/gear1"/>
    <dgm:cxn modelId="{B3ABBDD0-A159-4FA4-84F5-82E3BF30610B}" type="presParOf" srcId="{4B40563E-4EED-4FC1-A1D4-FA721197099A}" destId="{F402E66E-2628-46D5-85AA-4E6574A24450}" srcOrd="9" destOrd="0" presId="urn:microsoft.com/office/officeart/2005/8/layout/gear1"/>
    <dgm:cxn modelId="{6BF41430-8185-4454-857E-212EFBC0378F}" type="presParOf" srcId="{4B40563E-4EED-4FC1-A1D4-FA721197099A}" destId="{892B7DA1-146B-4B27-BAB3-C945381B7395}" srcOrd="10" destOrd="0" presId="urn:microsoft.com/office/officeart/2005/8/layout/gear1"/>
    <dgm:cxn modelId="{1A0EBA5F-10EA-401B-B5C7-9E8095730CEA}" type="presParOf" srcId="{4B40563E-4EED-4FC1-A1D4-FA721197099A}" destId="{BEFBDD9D-F6F4-4D4C-98F8-D9C8398AD516}" srcOrd="11" destOrd="0" presId="urn:microsoft.com/office/officeart/2005/8/layout/gear1"/>
    <dgm:cxn modelId="{FEB115ED-17C2-4301-B914-02C7F62428F0}" type="presParOf" srcId="{4B40563E-4EED-4FC1-A1D4-FA721197099A}" destId="{89B98B22-2DE3-4457-8510-9356B50C112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57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303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242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511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24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39" y="2984971"/>
            <a:ext cx="7163073" cy="137295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31639" y="1484784"/>
            <a:ext cx="7163073" cy="151216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957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86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245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805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681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850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51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498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85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Jak osiągnięto sukces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Uważna diagnoza potrzeb najbliższego otoczenia i ustalenie wspólnych celów.</a:t>
            </a:r>
          </a:p>
          <a:p>
            <a:r>
              <a:rPr lang="pl-PL" dirty="0" smtClean="0"/>
              <a:t>Prowadzenie działań długofalowych, </a:t>
            </a:r>
            <a:br>
              <a:rPr lang="pl-PL" dirty="0" smtClean="0"/>
            </a:br>
            <a:r>
              <a:rPr lang="pl-PL" dirty="0" smtClean="0"/>
              <a:t>ale z cyklicznymi aktywnościami.</a:t>
            </a:r>
          </a:p>
          <a:p>
            <a:r>
              <a:rPr lang="pl-PL" dirty="0" smtClean="0"/>
              <a:t>Stworzenie aktywnego zespołu osób realizującego współpracę i wspieranie jego </a:t>
            </a:r>
            <a:br>
              <a:rPr lang="pl-PL" dirty="0" smtClean="0"/>
            </a:br>
            <a:r>
              <a:rPr lang="pl-PL" dirty="0" smtClean="0"/>
              <a:t>działań przez władze jednostki.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485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Podsumowanie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Dobra i efektywna współpraca buduje pozytywny wizerunek uczelni.</a:t>
            </a:r>
          </a:p>
          <a:p>
            <a:r>
              <a:rPr lang="pl-PL" smtClean="0"/>
              <a:t>Uczelnia </a:t>
            </a:r>
            <a:r>
              <a:rPr lang="pl-PL" dirty="0"/>
              <a:t>musi </a:t>
            </a:r>
            <a:r>
              <a:rPr lang="pl-PL" dirty="0" smtClean="0"/>
              <a:t>nadążać za zmianami zachodzącymi w otoczeniu i reagować </a:t>
            </a:r>
            <a:br>
              <a:rPr lang="pl-PL" dirty="0" smtClean="0"/>
            </a:br>
            <a:r>
              <a:rPr lang="pl-PL" dirty="0" smtClean="0"/>
              <a:t>na oczekiwania interesariuszy.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2699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932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338008" y="2708920"/>
            <a:ext cx="7163073" cy="1372953"/>
          </a:xfrm>
        </p:spPr>
        <p:txBody>
          <a:bodyPr>
            <a:normAutofit fontScale="90000"/>
          </a:bodyPr>
          <a:lstStyle/>
          <a:p>
            <a:r>
              <a:rPr lang="pl-PL" spc="120" dirty="0"/>
              <a:t>WMiI</a:t>
            </a:r>
            <a:r>
              <a:rPr lang="pl-PL" sz="9800" baseline="-12000" dirty="0"/>
              <a:t>2</a:t>
            </a:r>
            <a:r>
              <a:rPr lang="pl-PL" dirty="0"/>
              <a:t>Community 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– </a:t>
            </a:r>
            <a:r>
              <a:rPr lang="pl-PL" dirty="0"/>
              <a:t>Wydział otwarty na współpracę </a:t>
            </a:r>
            <a:r>
              <a:rPr lang="pl-PL"/>
              <a:t>z </a:t>
            </a:r>
            <a:r>
              <a:rPr lang="pl-PL" smtClean="0"/>
              <a:t>otoczeniem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prof. UAM dr hab. Marek Wisła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83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Diagnoza – stan przed realizacją 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projektu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Organizowanie pojedynczych wydarzeń z udziałem przedstawicieli biznesu.</a:t>
            </a:r>
          </a:p>
          <a:p>
            <a:r>
              <a:rPr lang="pl-PL" dirty="0" smtClean="0"/>
              <a:t>Narastające oczekiwania studentów dotyczące nowych specjalistycznych zajęć.</a:t>
            </a:r>
          </a:p>
          <a:p>
            <a:r>
              <a:rPr lang="pl-PL" dirty="0" smtClean="0"/>
              <a:t>Powiększający się rozdźwięk między wiedzą akademicką a oczekiwaniami rynku pracy.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595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Założenia 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projektu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</a:t>
            </a:r>
            <a:r>
              <a:rPr lang="pl-PL" dirty="0" smtClean="0"/>
              <a:t>rowadzenie skoordynowanych inicjatyw </a:t>
            </a:r>
            <a:r>
              <a:rPr lang="pl-PL" dirty="0"/>
              <a:t>wspierających różne grupy społeczne w zakresie rozwoju edukacyjnego i kompetencyjnego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naukach ścisłych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dirty="0" smtClean="0"/>
              <a:t>Wspólne </a:t>
            </a:r>
            <a:r>
              <a:rPr lang="pl-PL" dirty="0"/>
              <a:t>działania </a:t>
            </a:r>
            <a:r>
              <a:rPr lang="pl-PL" dirty="0" smtClean="0"/>
              <a:t>na </a:t>
            </a:r>
            <a:r>
              <a:rPr lang="pl-PL" dirty="0"/>
              <a:t>rzecz wzmocnienia rozwoju rynku </a:t>
            </a:r>
            <a:r>
              <a:rPr lang="pl-PL" dirty="0" smtClean="0"/>
              <a:t>IT w Poznaniu i Wielkopolsce.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690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Założenia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dotyczące potrzeb 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                     różnych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grup interesariuszy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394004"/>
              </p:ext>
            </p:extLst>
          </p:nvPr>
        </p:nvGraphicFramePr>
        <p:xfrm>
          <a:off x="457200" y="1268760"/>
          <a:ext cx="7931224" cy="3960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846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Główne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wyzwania w realizacji projektu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Dynamicznie zmieniający się rynek IT – potrzeba wyważonego połączenia wiedzy akademickiej z oczekiwaniami pracodawców, studentów … i przyszłych studentów.</a:t>
            </a:r>
          </a:p>
          <a:p>
            <a:pPr marL="0" indent="0">
              <a:buNone/>
            </a:pP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77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Osiągnięte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rezultaty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Współpraca z szkołami, nauczycielami </a:t>
            </a:r>
            <a:br>
              <a:rPr lang="pl-PL" dirty="0" smtClean="0"/>
            </a:br>
            <a:r>
              <a:rPr lang="pl-PL" dirty="0" smtClean="0"/>
              <a:t>i uczniami:</a:t>
            </a:r>
          </a:p>
          <a:p>
            <a:pPr lvl="1"/>
            <a:r>
              <a:rPr lang="pl-PL" dirty="0" smtClean="0"/>
              <a:t>Comiesięczne wykłady na które zapisuje się ponad </a:t>
            </a:r>
            <a:r>
              <a:rPr lang="pl-PL" dirty="0" smtClean="0">
                <a:solidFill>
                  <a:srgbClr val="FF0000"/>
                </a:solidFill>
              </a:rPr>
              <a:t>600 osób</a:t>
            </a:r>
            <a:r>
              <a:rPr lang="pl-PL" dirty="0" smtClean="0"/>
              <a:t>,</a:t>
            </a:r>
          </a:p>
          <a:p>
            <a:pPr lvl="1"/>
            <a:r>
              <a:rPr lang="pl-PL" dirty="0" smtClean="0"/>
              <a:t>Sieć ponad </a:t>
            </a:r>
            <a:r>
              <a:rPr lang="pl-PL" dirty="0" smtClean="0">
                <a:solidFill>
                  <a:srgbClr val="FF0000"/>
                </a:solidFill>
              </a:rPr>
              <a:t>150 nauczycieli </a:t>
            </a:r>
            <a:r>
              <a:rPr lang="pl-PL" dirty="0" smtClean="0"/>
              <a:t>biorących udział w organizowanych warsztatach, szkoleniach i konferencjach.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311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Osiągnięte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rezultaty 2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Warsztaty, prowadzone przez praktyków </a:t>
            </a:r>
            <a:br>
              <a:rPr lang="pl-PL" dirty="0" smtClean="0"/>
            </a:br>
            <a:r>
              <a:rPr lang="pl-PL" dirty="0" smtClean="0"/>
              <a:t>z firm IT, poświęcone najnowszym technologiom informatycznym:</a:t>
            </a:r>
            <a:endParaRPr lang="pl-PL" dirty="0"/>
          </a:p>
          <a:p>
            <a:pPr lvl="1"/>
            <a:r>
              <a:rPr lang="pl-PL" dirty="0"/>
              <a:t>ponad </a:t>
            </a:r>
            <a:r>
              <a:rPr lang="pl-PL" dirty="0">
                <a:solidFill>
                  <a:srgbClr val="FF0000"/>
                </a:solidFill>
              </a:rPr>
              <a:t>600 godzin </a:t>
            </a:r>
            <a:r>
              <a:rPr lang="pl-PL" dirty="0" smtClean="0"/>
              <a:t>warsztatów,</a:t>
            </a:r>
            <a:endParaRPr lang="pl-PL" dirty="0"/>
          </a:p>
          <a:p>
            <a:pPr lvl="1"/>
            <a:r>
              <a:rPr lang="pl-PL" dirty="0"/>
              <a:t>ponad </a:t>
            </a:r>
            <a:r>
              <a:rPr lang="pl-PL" dirty="0">
                <a:solidFill>
                  <a:srgbClr val="FF0000"/>
                </a:solidFill>
              </a:rPr>
              <a:t>200</a:t>
            </a:r>
            <a:r>
              <a:rPr lang="pl-PL" dirty="0"/>
              <a:t> </a:t>
            </a:r>
            <a:r>
              <a:rPr lang="pl-PL" dirty="0" smtClean="0"/>
              <a:t>studentów,</a:t>
            </a:r>
            <a:endParaRPr lang="pl-PL" dirty="0"/>
          </a:p>
          <a:p>
            <a:pPr lvl="1"/>
            <a:r>
              <a:rPr lang="pl-PL" dirty="0"/>
              <a:t>ponad </a:t>
            </a:r>
            <a:r>
              <a:rPr lang="pl-PL" dirty="0">
                <a:solidFill>
                  <a:srgbClr val="FF0000"/>
                </a:solidFill>
              </a:rPr>
              <a:t>20 </a:t>
            </a:r>
            <a:r>
              <a:rPr lang="pl-PL" dirty="0" smtClean="0">
                <a:solidFill>
                  <a:srgbClr val="FF0000"/>
                </a:solidFill>
              </a:rPr>
              <a:t>różnych </a:t>
            </a:r>
            <a:r>
              <a:rPr lang="pl-PL" dirty="0" smtClean="0"/>
              <a:t>tematów,  </a:t>
            </a:r>
            <a:endParaRPr lang="pl-PL" dirty="0"/>
          </a:p>
          <a:p>
            <a:pPr lvl="1"/>
            <a:r>
              <a:rPr lang="pl-PL" dirty="0"/>
              <a:t>ponad </a:t>
            </a:r>
            <a:r>
              <a:rPr lang="pl-PL" dirty="0">
                <a:solidFill>
                  <a:srgbClr val="FF0000"/>
                </a:solidFill>
              </a:rPr>
              <a:t>30 osób </a:t>
            </a:r>
            <a:r>
              <a:rPr lang="pl-PL" dirty="0"/>
              <a:t>zaangażowanych w przekazywanie </a:t>
            </a:r>
            <a:r>
              <a:rPr lang="pl-PL" dirty="0" smtClean="0"/>
              <a:t>wiedzy.</a:t>
            </a:r>
          </a:p>
          <a:p>
            <a:pPr marL="457200" lvl="1" indent="0">
              <a:buNone/>
            </a:pPr>
            <a:r>
              <a:rPr lang="pl-PL" sz="2000" dirty="0" smtClean="0"/>
              <a:t>                                    (rok. </a:t>
            </a:r>
            <a:r>
              <a:rPr lang="pl-PL" sz="2000" dirty="0" err="1" smtClean="0"/>
              <a:t>akad</a:t>
            </a:r>
            <a:r>
              <a:rPr lang="pl-PL" sz="2000" dirty="0" smtClean="0"/>
              <a:t>. 2014/15)</a:t>
            </a:r>
            <a:endParaRPr lang="pl-PL" sz="20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58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Osiągnięte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rezultaty 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Utworzenie nowej specjalności </a:t>
            </a:r>
            <a:r>
              <a:rPr lang="pl-PL" dirty="0" smtClean="0">
                <a:solidFill>
                  <a:srgbClr val="FF0000"/>
                </a:solidFill>
              </a:rPr>
              <a:t>technologie mobilne</a:t>
            </a:r>
            <a:r>
              <a:rPr lang="pl-PL" dirty="0" smtClean="0"/>
              <a:t> przy wsparciu dydaktycznym firm.</a:t>
            </a:r>
          </a:p>
          <a:p>
            <a:r>
              <a:rPr lang="pl-PL" dirty="0" smtClean="0"/>
              <a:t>Powołanie Rady Pracodawców.</a:t>
            </a:r>
          </a:p>
          <a:p>
            <a:r>
              <a:rPr lang="pl-PL" dirty="0" smtClean="0"/>
              <a:t>Stworzenie nowoczesnych modułowych studiów podyplomowych opracowywanych i współprowadzonych przez firmy.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569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168</Words>
  <Application>Microsoft Office PowerPoint</Application>
  <PresentationFormat>On-screen Show (4:3)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Motyw pakietu Office</vt:lpstr>
      <vt:lpstr>PowerPoint Presentation</vt:lpstr>
      <vt:lpstr>WMiI2Community   – Wydział otwarty na współpracę z otoczeniem </vt:lpstr>
      <vt:lpstr>Diagnoza – stan przed realizacją projektu</vt:lpstr>
      <vt:lpstr>Założenia projektu</vt:lpstr>
      <vt:lpstr>Założenia dotyczące potrzeb                      różnych grup interesariuszy</vt:lpstr>
      <vt:lpstr>Główne wyzwania w realizacji projektu</vt:lpstr>
      <vt:lpstr>Osiągnięte rezultaty</vt:lpstr>
      <vt:lpstr>Osiągnięte rezultaty 2</vt:lpstr>
      <vt:lpstr>Osiągnięte rezultaty 3</vt:lpstr>
      <vt:lpstr>Jak osiągnięto sukces</vt:lpstr>
      <vt:lpstr>Podsumowanie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kopfer</dc:creator>
  <cp:lastModifiedBy>Luterek, Mariusz</cp:lastModifiedBy>
  <cp:revision>25</cp:revision>
  <dcterms:created xsi:type="dcterms:W3CDTF">2015-11-03T21:26:23Z</dcterms:created>
  <dcterms:modified xsi:type="dcterms:W3CDTF">2015-11-17T07:03:14Z</dcterms:modified>
</cp:coreProperties>
</file>