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2" r:id="rId4"/>
    <p:sldId id="274" r:id="rId5"/>
    <p:sldId id="271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0" r:id="rId14"/>
  </p:sldIdLst>
  <p:sldSz cx="9144000" cy="6858000" type="screen4x3"/>
  <p:notesSz cx="6761163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576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303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42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11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24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957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86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45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054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68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8503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1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F99D-820E-4DCB-BF36-2334C384264C}" type="datetimeFigureOut">
              <a:rPr lang="pl-PL" smtClean="0"/>
              <a:t>2015-11-18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11675-9263-4FF2-9E2B-4D6A047772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498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52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7500" lnSpcReduction="20000"/>
          </a:bodyPr>
          <a:lstStyle/>
          <a:p>
            <a:pPr marL="3429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pl-PL" sz="3400" dirty="0"/>
              <a:t>Problemy natury </a:t>
            </a:r>
            <a:r>
              <a:rPr lang="pl-PL" sz="3400" b="1" dirty="0"/>
              <a:t>prawnej </a:t>
            </a:r>
            <a:r>
              <a:rPr lang="pl-PL" sz="3400" dirty="0"/>
              <a:t>(np. wydawanie podwójnych </a:t>
            </a:r>
            <a:r>
              <a:rPr lang="pl-PL" sz="3400" dirty="0" smtClean="0"/>
              <a:t>dyplomów, rozwiązanie </a:t>
            </a:r>
            <a:r>
              <a:rPr lang="pl-PL" sz="3400" dirty="0"/>
              <a:t>różnic prawnych w funkcjonowaniu uniwersytetu w obszarze Unii Europejskiej oraz w obszarze pozaeuropejskim</a:t>
            </a:r>
          </a:p>
          <a:p>
            <a:pPr marL="3429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pl-PL" sz="3400" dirty="0" smtClean="0"/>
              <a:t>Problemy </a:t>
            </a:r>
            <a:r>
              <a:rPr lang="pl-PL" sz="3400" dirty="0"/>
              <a:t>natury </a:t>
            </a:r>
            <a:r>
              <a:rPr lang="pl-PL" sz="3400" b="1" dirty="0"/>
              <a:t>organizacyjnej</a:t>
            </a:r>
            <a:r>
              <a:rPr lang="pl-PL" sz="3400" dirty="0"/>
              <a:t> (np. zajęcia tylko dla studentów zagranicznych czy wspólne ze studentami polskimi?)</a:t>
            </a:r>
          </a:p>
          <a:p>
            <a:pPr marL="3429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pl-PL" sz="3400" dirty="0"/>
              <a:t>Zmiany w </a:t>
            </a:r>
            <a:r>
              <a:rPr lang="pl-PL" sz="3400" b="1" dirty="0"/>
              <a:t>strukturze uniwersytetu </a:t>
            </a:r>
            <a:r>
              <a:rPr lang="pl-PL" sz="3400" dirty="0"/>
              <a:t>(osobna jednostka organizacyjna czy przeszkolone osoby w dziekanatach) </a:t>
            </a:r>
          </a:p>
          <a:p>
            <a:pPr marL="3429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pl-PL" sz="3400" b="1" dirty="0"/>
              <a:t>Mobilność </a:t>
            </a:r>
            <a:r>
              <a:rPr lang="pl-PL" sz="3400" dirty="0"/>
              <a:t>studentów i kadry naukowej</a:t>
            </a:r>
          </a:p>
          <a:p>
            <a:pPr marL="3429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pl-PL" sz="3400" dirty="0"/>
              <a:t>Wspólne programy studiów i wymiana studentów (ECTS) </a:t>
            </a:r>
          </a:p>
          <a:p>
            <a:pPr marL="3429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pl-PL" sz="3400" dirty="0" smtClean="0"/>
              <a:t>Konieczność </a:t>
            </a:r>
            <a:r>
              <a:rPr lang="pl-PL" sz="3400" dirty="0"/>
              <a:t>zabezpieczenia </a:t>
            </a:r>
            <a:r>
              <a:rPr lang="pl-PL" sz="3400" b="1" dirty="0"/>
              <a:t>środków </a:t>
            </a:r>
            <a:r>
              <a:rPr lang="pl-PL" sz="3400" b="1" dirty="0" smtClean="0"/>
              <a:t>finansowych </a:t>
            </a:r>
            <a:r>
              <a:rPr lang="pl-PL" sz="3400" dirty="0" smtClean="0"/>
              <a:t>(</a:t>
            </a:r>
            <a:r>
              <a:rPr lang="pl-PL" sz="3400" dirty="0"/>
              <a:t>np. stypendia dla przybywających studentów)</a:t>
            </a:r>
          </a:p>
          <a:p>
            <a:pPr marL="3429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pl-PL" sz="3400" dirty="0"/>
              <a:t>Konieczność zabezpieczenia miejsc w akademikach lub innego </a:t>
            </a:r>
            <a:r>
              <a:rPr lang="pl-PL" sz="3400" b="1" dirty="0"/>
              <a:t>zakwaterowania</a:t>
            </a:r>
          </a:p>
          <a:p>
            <a:pPr marL="3429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pl-PL" sz="3400" dirty="0"/>
              <a:t>Konieczność rozwoju </a:t>
            </a:r>
            <a:r>
              <a:rPr lang="pl-PL" sz="3400" b="1" dirty="0"/>
              <a:t>zasobów bibliotecznych </a:t>
            </a:r>
            <a:r>
              <a:rPr lang="pl-PL" sz="3400" dirty="0"/>
              <a:t>dla studentów zagranicznych (publikacje anglojęzyczne)</a:t>
            </a:r>
          </a:p>
          <a:p>
            <a:pPr marL="342900" lvl="1" indent="-342900"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Arial" pitchFamily="34" charset="0"/>
              <a:buChar char="•"/>
              <a:defRPr/>
            </a:pPr>
            <a:r>
              <a:rPr lang="pl-PL" sz="3400" b="1" dirty="0"/>
              <a:t>Opór mentalny </a:t>
            </a:r>
            <a:r>
              <a:rPr lang="pl-PL" sz="3400" dirty="0"/>
              <a:t>niektórych pracowników związany </a:t>
            </a:r>
            <a:r>
              <a:rPr lang="pl-PL" sz="3400" dirty="0" smtClean="0"/>
              <a:t>z </a:t>
            </a:r>
            <a:r>
              <a:rPr lang="pl-PL" sz="3400" dirty="0"/>
              <a:t>rzekomymi zagrożeniami, np. wypieranie języka polskiego z obiegu naukowego</a:t>
            </a:r>
          </a:p>
          <a:p>
            <a:pPr marL="625475" lvl="1" indent="-355600" fontAlgn="auto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§"/>
              <a:defRPr/>
            </a:pPr>
            <a:endParaRPr lang="pl-PL" sz="1600" dirty="0"/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17711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pl-PL" sz="6400" b="1" dirty="0"/>
              <a:t>Dynamiczny rozwój AMU-PIE</a:t>
            </a:r>
            <a:r>
              <a:rPr lang="pl-PL" sz="6400" dirty="0"/>
              <a:t> </a:t>
            </a:r>
            <a:r>
              <a:rPr lang="pl-PL" sz="4000" dirty="0"/>
              <a:t>(Adam Mickiewicz University – </a:t>
            </a:r>
            <a:r>
              <a:rPr lang="pl-PL" sz="4000" dirty="0" err="1"/>
              <a:t>Programmes</a:t>
            </a:r>
            <a:r>
              <a:rPr lang="pl-PL" sz="4000" dirty="0"/>
              <a:t> for International Exchange) </a:t>
            </a:r>
            <a:r>
              <a:rPr lang="pl-PL" sz="4000" dirty="0" smtClean="0"/>
              <a:t>W </a:t>
            </a:r>
            <a:r>
              <a:rPr lang="pl-PL" sz="4000" dirty="0"/>
              <a:t>2010 r. </a:t>
            </a:r>
            <a:r>
              <a:rPr lang="pl-PL" sz="4000" dirty="0" smtClean="0"/>
              <a:t>- 101 </a:t>
            </a:r>
            <a:r>
              <a:rPr lang="pl-PL" sz="4000" dirty="0"/>
              <a:t>przedmiotów, </a:t>
            </a:r>
            <a:r>
              <a:rPr lang="pl-PL" sz="4000" dirty="0" smtClean="0"/>
              <a:t>w </a:t>
            </a:r>
            <a:r>
              <a:rPr lang="pl-PL" sz="4000" dirty="0"/>
              <a:t>2015 r. </a:t>
            </a:r>
            <a:r>
              <a:rPr lang="pl-PL" sz="4000" dirty="0" smtClean="0"/>
              <a:t>- 300 przedmiotów</a:t>
            </a:r>
            <a:r>
              <a:rPr lang="pl-PL" sz="4000" dirty="0"/>
              <a:t>. </a:t>
            </a:r>
            <a:r>
              <a:rPr lang="pl-PL" sz="4000" dirty="0" smtClean="0"/>
              <a:t>Element </a:t>
            </a:r>
            <a:r>
              <a:rPr lang="pl-PL" sz="4000" dirty="0"/>
              <a:t>tzw.  </a:t>
            </a:r>
            <a:r>
              <a:rPr lang="pl-PL" sz="4000" dirty="0" smtClean="0"/>
              <a:t>   </a:t>
            </a:r>
            <a:r>
              <a:rPr lang="pl-PL" sz="4000" i="1" dirty="0" err="1" smtClean="0"/>
              <a:t>internationalization</a:t>
            </a:r>
            <a:r>
              <a:rPr lang="pl-PL" sz="4000" i="1" dirty="0" smtClean="0"/>
              <a:t> </a:t>
            </a:r>
            <a:r>
              <a:rPr lang="pl-PL" sz="4000" i="1" dirty="0" err="1"/>
              <a:t>at</a:t>
            </a:r>
            <a:r>
              <a:rPr lang="pl-PL" sz="4000" i="1" dirty="0"/>
              <a:t> </a:t>
            </a:r>
            <a:r>
              <a:rPr lang="pl-PL" sz="4000" i="1" dirty="0" err="1" smtClean="0"/>
              <a:t>home</a:t>
            </a:r>
            <a:endParaRPr lang="pl-PL" sz="4000" i="1" dirty="0" smtClean="0"/>
          </a:p>
          <a:p>
            <a:pPr lvl="0"/>
            <a:endParaRPr lang="pl-PL" sz="4000" dirty="0" smtClean="0"/>
          </a:p>
          <a:p>
            <a:pPr lvl="0"/>
            <a:r>
              <a:rPr lang="pl-PL" sz="6400" dirty="0" smtClean="0"/>
              <a:t>Rozwój </a:t>
            </a:r>
            <a:r>
              <a:rPr lang="pl-PL" sz="6400" b="1" dirty="0"/>
              <a:t>repozytorium instytucjonalnego </a:t>
            </a:r>
            <a:r>
              <a:rPr lang="pl-PL" sz="6400" b="1" dirty="0" smtClean="0"/>
              <a:t>AMUR:</a:t>
            </a:r>
            <a:r>
              <a:rPr lang="pl-PL" sz="6400" dirty="0" smtClean="0"/>
              <a:t> </a:t>
            </a:r>
            <a:r>
              <a:rPr lang="pl-PL" sz="4000" dirty="0" smtClean="0"/>
              <a:t>gromadzenie</a:t>
            </a:r>
            <a:r>
              <a:rPr lang="pl-PL" sz="4000" dirty="0"/>
              <a:t>, upowszechnianie oraz promowanie dorobku naukowego pracowników </a:t>
            </a:r>
            <a:r>
              <a:rPr lang="pl-PL" sz="4000" dirty="0" smtClean="0"/>
              <a:t>UAM; AMUR od 2010r. zgromadził </a:t>
            </a:r>
            <a:r>
              <a:rPr lang="pl-PL" sz="4000" dirty="0"/>
              <a:t>ponad 12,5 tys. obiektów </a:t>
            </a:r>
            <a:r>
              <a:rPr lang="pl-PL" sz="4000" dirty="0" smtClean="0"/>
              <a:t>cyfrowych; liczba </a:t>
            </a:r>
            <a:r>
              <a:rPr lang="pl-PL" sz="4000" dirty="0"/>
              <a:t>pobrań </a:t>
            </a:r>
            <a:r>
              <a:rPr lang="pl-PL" sz="4000" dirty="0" smtClean="0"/>
              <a:t>- ponad </a:t>
            </a:r>
            <a:r>
              <a:rPr lang="pl-PL" sz="4000" dirty="0"/>
              <a:t>5,5 </a:t>
            </a:r>
            <a:r>
              <a:rPr lang="pl-PL" sz="4000" dirty="0" smtClean="0"/>
              <a:t>mln; wg </a:t>
            </a:r>
            <a:r>
              <a:rPr lang="pl-PL" sz="4000" dirty="0"/>
              <a:t>światowego rankingu „The Ranking Web of World </a:t>
            </a:r>
            <a:r>
              <a:rPr lang="pl-PL" sz="4000" dirty="0" err="1"/>
              <a:t>Repositories</a:t>
            </a:r>
            <a:r>
              <a:rPr lang="pl-PL" sz="4000" dirty="0"/>
              <a:t>” repozytorium AMUR </a:t>
            </a:r>
            <a:r>
              <a:rPr lang="pl-PL" sz="4000" dirty="0" smtClean="0"/>
              <a:t>zajmuje </a:t>
            </a:r>
            <a:r>
              <a:rPr lang="pl-PL" sz="4000" dirty="0"/>
              <a:t>155. </a:t>
            </a:r>
            <a:r>
              <a:rPr lang="pl-PL" sz="4000" dirty="0" smtClean="0"/>
              <a:t>miejsce </a:t>
            </a:r>
            <a:r>
              <a:rPr lang="pl-PL" sz="4000" dirty="0"/>
              <a:t>wśród 2154 repozytoriów z całego </a:t>
            </a:r>
            <a:r>
              <a:rPr lang="pl-PL" sz="4000" dirty="0" smtClean="0"/>
              <a:t>świata; wśród </a:t>
            </a:r>
            <a:r>
              <a:rPr lang="pl-PL" sz="4000" dirty="0"/>
              <a:t>polskich repozytoriów AMUR znajduje się na 1. </a:t>
            </a:r>
            <a:r>
              <a:rPr lang="pl-PL" sz="4000" dirty="0" smtClean="0"/>
              <a:t>miejscu </a:t>
            </a:r>
            <a:endParaRPr lang="pl-PL" sz="4000" dirty="0"/>
          </a:p>
          <a:p>
            <a:pPr lvl="0"/>
            <a:endParaRPr lang="pl-PL" sz="4000" dirty="0" smtClean="0"/>
          </a:p>
          <a:p>
            <a:pPr lvl="0"/>
            <a:r>
              <a:rPr lang="en-US" sz="6400" dirty="0" err="1" smtClean="0"/>
              <a:t>Coraz</a:t>
            </a:r>
            <a:r>
              <a:rPr lang="en-US" sz="6400" dirty="0" smtClean="0"/>
              <a:t> </a:t>
            </a:r>
            <a:r>
              <a:rPr lang="en-US" sz="6400" dirty="0" err="1"/>
              <a:t>bardziej</a:t>
            </a:r>
            <a:r>
              <a:rPr lang="en-US" sz="6400" dirty="0"/>
              <a:t> </a:t>
            </a:r>
            <a:r>
              <a:rPr lang="en-US" sz="6400" dirty="0" err="1"/>
              <a:t>zauważalna</a:t>
            </a:r>
            <a:r>
              <a:rPr lang="en-US" sz="6400" dirty="0"/>
              <a:t> </a:t>
            </a:r>
            <a:r>
              <a:rPr lang="en-US" sz="6400" b="1" dirty="0" err="1"/>
              <a:t>obecność</a:t>
            </a:r>
            <a:r>
              <a:rPr lang="en-US" sz="6400" b="1" dirty="0"/>
              <a:t> w </a:t>
            </a:r>
            <a:r>
              <a:rPr lang="en-US" sz="6400" b="1" dirty="0" err="1"/>
              <a:t>światowych</a:t>
            </a:r>
            <a:r>
              <a:rPr lang="en-US" sz="6400" b="1" dirty="0"/>
              <a:t> </a:t>
            </a:r>
            <a:r>
              <a:rPr lang="en-US" sz="6400" b="1" dirty="0" err="1"/>
              <a:t>rankingach</a:t>
            </a:r>
            <a:r>
              <a:rPr lang="en-US" sz="6400" dirty="0"/>
              <a:t> </a:t>
            </a:r>
            <a:r>
              <a:rPr lang="en-US" sz="4000" dirty="0"/>
              <a:t>(Webometrics, Leiden, TIMES Higher Education Ranking</a:t>
            </a:r>
            <a:r>
              <a:rPr lang="en-US" sz="4000" dirty="0" smtClean="0"/>
              <a:t>, </a:t>
            </a:r>
            <a:r>
              <a:rPr lang="en-US" sz="4000" dirty="0"/>
              <a:t>U-</a:t>
            </a:r>
            <a:r>
              <a:rPr lang="en-US" sz="4000" dirty="0" err="1"/>
              <a:t>Multirank</a:t>
            </a:r>
            <a:r>
              <a:rPr lang="en-US" sz="4000" dirty="0" smtClean="0"/>
              <a:t>)</a:t>
            </a:r>
            <a:endParaRPr lang="pl-PL" sz="4000" dirty="0" smtClean="0"/>
          </a:p>
          <a:p>
            <a:pPr lvl="0"/>
            <a:endParaRPr lang="pl-PL" sz="4000" dirty="0" smtClean="0"/>
          </a:p>
          <a:p>
            <a:pPr lvl="0"/>
            <a:r>
              <a:rPr lang="pl-PL" sz="6400" b="1" dirty="0"/>
              <a:t>Wzrost aplikacji o  granty badawcze </a:t>
            </a:r>
            <a:r>
              <a:rPr lang="pl-PL" sz="6400" b="1" dirty="0" smtClean="0"/>
              <a:t>UE</a:t>
            </a:r>
          </a:p>
          <a:p>
            <a:pPr lvl="0"/>
            <a:endParaRPr lang="pl-PL" sz="4000" dirty="0"/>
          </a:p>
          <a:p>
            <a:pPr lvl="0"/>
            <a:r>
              <a:rPr lang="pl-PL" sz="6400" dirty="0"/>
              <a:t>Uporządkowanie </a:t>
            </a:r>
            <a:r>
              <a:rPr lang="pl-PL" sz="6400" b="1" dirty="0"/>
              <a:t>umów z partnerami zagranicznymi </a:t>
            </a:r>
            <a:r>
              <a:rPr lang="pl-PL" sz="4000" dirty="0"/>
              <a:t>oraz stworzenie</a:t>
            </a:r>
            <a:r>
              <a:rPr lang="pl-PL" sz="4000" b="1" dirty="0"/>
              <a:t> </a:t>
            </a:r>
            <a:r>
              <a:rPr lang="pl-PL" sz="4000" dirty="0"/>
              <a:t>nowych zasad ich zawierania (233 umowy bilateralne i 783 umowy programu Erasmus</a:t>
            </a:r>
            <a:r>
              <a:rPr lang="pl-PL" sz="4000" dirty="0" smtClean="0"/>
              <a:t>)</a:t>
            </a:r>
          </a:p>
          <a:p>
            <a:endParaRPr lang="pl-PL" sz="4000" dirty="0" smtClean="0"/>
          </a:p>
          <a:p>
            <a:r>
              <a:rPr lang="pl-PL" sz="6400" dirty="0" smtClean="0"/>
              <a:t>Coraz </a:t>
            </a:r>
            <a:r>
              <a:rPr lang="pl-PL" sz="6400" dirty="0"/>
              <a:t>aktywniejsza </a:t>
            </a:r>
            <a:r>
              <a:rPr lang="pl-PL" sz="6400" b="1" dirty="0"/>
              <a:t>międzynarodowa wymiana </a:t>
            </a:r>
            <a:r>
              <a:rPr lang="pl-PL" sz="6400" b="1" dirty="0" smtClean="0"/>
              <a:t>badawcza</a:t>
            </a:r>
          </a:p>
          <a:p>
            <a:endParaRPr lang="pl-PL" sz="4000" b="1" dirty="0" smtClean="0"/>
          </a:p>
          <a:p>
            <a:pPr lvl="0"/>
            <a:r>
              <a:rPr lang="pl-PL" sz="6400" dirty="0"/>
              <a:t>Rozwój </a:t>
            </a:r>
            <a:r>
              <a:rPr lang="pl-PL" sz="6400" b="1" dirty="0"/>
              <a:t>projektów „</a:t>
            </a:r>
            <a:r>
              <a:rPr lang="pl-PL" sz="6400" b="1" dirty="0" err="1"/>
              <a:t>mobilnościowych</a:t>
            </a:r>
            <a:r>
              <a:rPr lang="pl-PL" sz="6400" b="1" dirty="0"/>
              <a:t>” </a:t>
            </a:r>
            <a:r>
              <a:rPr lang="pl-PL" sz="6400" dirty="0"/>
              <a:t>(Erasmus Mundus) – w 2015 r. 15 projektów</a:t>
            </a:r>
          </a:p>
          <a:p>
            <a:pPr lvl="0"/>
            <a:endParaRPr lang="pl-PL" sz="4000" dirty="0"/>
          </a:p>
          <a:p>
            <a:pPr lvl="0"/>
            <a:r>
              <a:rPr lang="pl-PL" sz="6400" dirty="0"/>
              <a:t>Wspieranie działań wydziałów przy </a:t>
            </a:r>
            <a:r>
              <a:rPr lang="pl-PL" sz="6400" b="1" dirty="0"/>
              <a:t>tworzeniu międzynarodowych programów magisterskich</a:t>
            </a:r>
            <a:r>
              <a:rPr lang="pl-PL" sz="6400" dirty="0"/>
              <a:t> </a:t>
            </a:r>
            <a:r>
              <a:rPr lang="pl-PL" sz="4000" dirty="0"/>
              <a:t>(</a:t>
            </a:r>
            <a:r>
              <a:rPr lang="pl-PL" sz="4000" dirty="0" err="1"/>
              <a:t>European</a:t>
            </a:r>
            <a:r>
              <a:rPr lang="pl-PL" sz="4000" dirty="0"/>
              <a:t> Master Courses), w których wykładowym językiem jest inny niż polski. </a:t>
            </a:r>
            <a:r>
              <a:rPr lang="en-US" sz="4000" dirty="0"/>
              <a:t>W 2015 </a:t>
            </a:r>
            <a:r>
              <a:rPr lang="en-US" sz="4000" dirty="0" err="1"/>
              <a:t>roku</a:t>
            </a:r>
            <a:r>
              <a:rPr lang="en-US" sz="4000" dirty="0"/>
              <a:t> </a:t>
            </a:r>
            <a:r>
              <a:rPr lang="en-US" sz="4000" dirty="0" err="1"/>
              <a:t>było</a:t>
            </a:r>
            <a:r>
              <a:rPr lang="en-US" sz="4000" dirty="0"/>
              <a:t> 9 </a:t>
            </a:r>
            <a:r>
              <a:rPr lang="en-US" sz="4000" dirty="0" err="1"/>
              <a:t>takich</a:t>
            </a:r>
            <a:r>
              <a:rPr lang="en-US" sz="4000" dirty="0"/>
              <a:t> </a:t>
            </a:r>
            <a:r>
              <a:rPr lang="en-US" sz="4000" dirty="0" err="1" smtClean="0"/>
              <a:t>kierunków</a:t>
            </a:r>
            <a:endParaRPr lang="pl-PL" sz="4000" dirty="0" smtClean="0"/>
          </a:p>
          <a:p>
            <a:pPr lvl="0"/>
            <a:endParaRPr lang="pl-PL" sz="4000" dirty="0"/>
          </a:p>
          <a:p>
            <a:pPr lvl="0"/>
            <a:r>
              <a:rPr lang="pl-PL" sz="6400" dirty="0"/>
              <a:t>Prowadzenie </a:t>
            </a:r>
            <a:r>
              <a:rPr lang="pl-PL" sz="6400" b="1" dirty="0"/>
              <a:t>studiów I </a:t>
            </a:r>
            <a:r>
              <a:rPr lang="pl-PL" sz="6400" b="1" dirty="0" err="1"/>
              <a:t>i</a:t>
            </a:r>
            <a:r>
              <a:rPr lang="pl-PL" sz="6400" b="1" dirty="0"/>
              <a:t> II stopnia w językach obcych </a:t>
            </a:r>
            <a:r>
              <a:rPr lang="pl-PL" sz="6400" dirty="0"/>
              <a:t>(27) </a:t>
            </a:r>
            <a:endParaRPr lang="pl-PL" sz="6400" dirty="0" smtClean="0"/>
          </a:p>
          <a:p>
            <a:r>
              <a:rPr lang="pl-PL" sz="6400" dirty="0" smtClean="0"/>
              <a:t>Uruchomienie </a:t>
            </a:r>
            <a:r>
              <a:rPr lang="pl-PL" sz="6400" b="1" dirty="0"/>
              <a:t>międzynarodowych studiów doktoranckich </a:t>
            </a:r>
            <a:r>
              <a:rPr lang="pl-PL" sz="6400" dirty="0"/>
              <a:t>(6)</a:t>
            </a:r>
          </a:p>
          <a:p>
            <a:pPr lvl="0"/>
            <a:endParaRPr lang="pl-PL" sz="6400" dirty="0"/>
          </a:p>
          <a:p>
            <a:endParaRPr lang="pl-PL" sz="6400" b="1" dirty="0"/>
          </a:p>
          <a:p>
            <a:pPr lvl="0"/>
            <a:endParaRPr lang="pl-PL" sz="6400" dirty="0"/>
          </a:p>
          <a:p>
            <a:pPr lvl="0"/>
            <a:endParaRPr lang="pl-PL" sz="6400" dirty="0"/>
          </a:p>
          <a:p>
            <a:pPr lvl="0"/>
            <a:endParaRPr lang="pl-PL" sz="6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11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25000" lnSpcReduction="20000"/>
          </a:bodyPr>
          <a:lstStyle/>
          <a:p>
            <a:pPr lvl="0"/>
            <a:endParaRPr lang="pl-PL" sz="4000" dirty="0"/>
          </a:p>
          <a:p>
            <a:pPr lvl="0"/>
            <a:r>
              <a:rPr lang="pl-PL" sz="6400" dirty="0" smtClean="0"/>
              <a:t>Stworzenie </a:t>
            </a:r>
            <a:r>
              <a:rPr lang="pl-PL" sz="6400" dirty="0"/>
              <a:t>i promowanie </a:t>
            </a:r>
            <a:r>
              <a:rPr lang="pl-PL" sz="6400" b="1" dirty="0"/>
              <a:t>kursów przygotowawczych na studia</a:t>
            </a:r>
            <a:r>
              <a:rPr lang="pl-PL" sz="6400" dirty="0"/>
              <a:t>, </a:t>
            </a:r>
            <a:r>
              <a:rPr lang="pl-PL" sz="4000" dirty="0"/>
              <a:t>m.in</a:t>
            </a:r>
            <a:r>
              <a:rPr lang="pl-PL" sz="4000" dirty="0" smtClean="0"/>
              <a:t>.: </a:t>
            </a:r>
            <a:r>
              <a:rPr lang="pl-PL" sz="4000" dirty="0" err="1" smtClean="0"/>
              <a:t>Pre</a:t>
            </a:r>
            <a:r>
              <a:rPr lang="pl-PL" sz="4000" dirty="0" smtClean="0"/>
              <a:t>-Med., </a:t>
            </a:r>
            <a:r>
              <a:rPr lang="pl-PL" sz="4000" dirty="0" err="1"/>
              <a:t>Pre</a:t>
            </a:r>
            <a:r>
              <a:rPr lang="pl-PL" sz="4000" dirty="0"/>
              <a:t>-Tech, </a:t>
            </a:r>
            <a:r>
              <a:rPr lang="pl-PL" sz="4000" dirty="0" smtClean="0"/>
              <a:t> </a:t>
            </a:r>
            <a:r>
              <a:rPr lang="pl-PL" sz="4000" dirty="0"/>
              <a:t>roczny kurs języka </a:t>
            </a:r>
            <a:r>
              <a:rPr lang="pl-PL" sz="4000" dirty="0" smtClean="0"/>
              <a:t>angielskiego </a:t>
            </a:r>
            <a:r>
              <a:rPr lang="pl-PL" sz="4000" dirty="0"/>
              <a:t>przygotowujący do egzaminu </a:t>
            </a:r>
            <a:r>
              <a:rPr lang="pl-PL" sz="4000" dirty="0" smtClean="0"/>
              <a:t>IELTS</a:t>
            </a:r>
          </a:p>
          <a:p>
            <a:pPr lvl="0"/>
            <a:endParaRPr lang="pl-PL" sz="4000" dirty="0"/>
          </a:p>
          <a:p>
            <a:pPr lvl="0"/>
            <a:r>
              <a:rPr lang="pl-PL" sz="6400" b="1" dirty="0"/>
              <a:t>Program stażowy dla kandydatów na doktorantów z </a:t>
            </a:r>
            <a:r>
              <a:rPr lang="pl-PL" sz="6400" b="1" dirty="0" smtClean="0"/>
              <a:t>Izraela</a:t>
            </a:r>
          </a:p>
          <a:p>
            <a:pPr lvl="0"/>
            <a:endParaRPr lang="pl-PL" sz="4000" b="1" dirty="0"/>
          </a:p>
          <a:p>
            <a:pPr lvl="0"/>
            <a:r>
              <a:rPr lang="pl-PL" sz="6400" dirty="0" smtClean="0"/>
              <a:t>Udział </a:t>
            </a:r>
            <a:r>
              <a:rPr lang="pl-PL" sz="6400" dirty="0"/>
              <a:t>w programach: </a:t>
            </a:r>
            <a:r>
              <a:rPr lang="pl-PL" sz="6400" b="1" dirty="0"/>
              <a:t>STUDY IN POLAND </a:t>
            </a:r>
            <a:r>
              <a:rPr lang="pl-PL" sz="6400" dirty="0"/>
              <a:t>oraz inicjacja programu </a:t>
            </a:r>
            <a:r>
              <a:rPr lang="pl-PL" sz="6400" b="1" dirty="0"/>
              <a:t>STUDY IN POZNAŃ </a:t>
            </a:r>
            <a:r>
              <a:rPr lang="pl-PL" sz="4000" dirty="0"/>
              <a:t>(UAM – inicjator) </a:t>
            </a:r>
            <a:endParaRPr lang="pl-PL" sz="4000" dirty="0" smtClean="0"/>
          </a:p>
          <a:p>
            <a:pPr lvl="0"/>
            <a:endParaRPr lang="pl-PL" sz="4000" dirty="0"/>
          </a:p>
          <a:p>
            <a:pPr lvl="0"/>
            <a:r>
              <a:rPr lang="pl-PL" sz="6400" dirty="0"/>
              <a:t>Inicjowanie dydaktycznej </a:t>
            </a:r>
            <a:r>
              <a:rPr lang="pl-PL" sz="6400" b="1" dirty="0"/>
              <a:t>współpracy międzynarodowej w zakresie dydaktyki </a:t>
            </a:r>
            <a:r>
              <a:rPr lang="pl-PL" sz="6400" dirty="0"/>
              <a:t>z krajami: </a:t>
            </a:r>
            <a:r>
              <a:rPr lang="pl-PL" sz="4000" dirty="0"/>
              <a:t>Chin, Wietnamu, Indii, Kazachstanu w celu pozyskania samofinansujących się studentów z tych </a:t>
            </a:r>
            <a:r>
              <a:rPr lang="pl-PL" sz="4000" dirty="0" smtClean="0"/>
              <a:t>krajów</a:t>
            </a:r>
          </a:p>
          <a:p>
            <a:pPr lvl="0"/>
            <a:endParaRPr lang="pl-PL" sz="4000" dirty="0"/>
          </a:p>
          <a:p>
            <a:pPr lvl="0"/>
            <a:r>
              <a:rPr lang="pl-PL" sz="6400" dirty="0" smtClean="0"/>
              <a:t>Rozwój </a:t>
            </a:r>
            <a:r>
              <a:rPr lang="pl-PL" sz="6400" dirty="0"/>
              <a:t>międzynarodowych szkół letnich</a:t>
            </a:r>
          </a:p>
          <a:p>
            <a:pPr lvl="0"/>
            <a:endParaRPr lang="pl-PL" sz="4000" dirty="0" smtClean="0"/>
          </a:p>
          <a:p>
            <a:pPr lvl="0"/>
            <a:r>
              <a:rPr lang="pl-PL" sz="6400" dirty="0" smtClean="0"/>
              <a:t>Wydawanie </a:t>
            </a:r>
            <a:r>
              <a:rPr lang="pl-PL" sz="6400" b="1" dirty="0"/>
              <a:t>publikacji w języku angielskim </a:t>
            </a:r>
            <a:r>
              <a:rPr lang="pl-PL" sz="6400" dirty="0"/>
              <a:t>(drukowanych i elektronicznych) dla osób zza granicy pracujących i studiujących w </a:t>
            </a:r>
            <a:r>
              <a:rPr lang="pl-PL" sz="6400" dirty="0" smtClean="0"/>
              <a:t>UAM</a:t>
            </a:r>
          </a:p>
          <a:p>
            <a:pPr lvl="0"/>
            <a:endParaRPr lang="pl-PL" sz="4000" dirty="0"/>
          </a:p>
          <a:p>
            <a:pPr lvl="0"/>
            <a:r>
              <a:rPr lang="pl-PL" sz="6400" dirty="0"/>
              <a:t>Wzrost liczby staży zagranicznych pracowników </a:t>
            </a:r>
            <a:r>
              <a:rPr lang="pl-PL" sz="6400" dirty="0" smtClean="0"/>
              <a:t>administracji</a:t>
            </a:r>
          </a:p>
          <a:p>
            <a:pPr lvl="0"/>
            <a:endParaRPr lang="pl-PL" sz="4000" dirty="0"/>
          </a:p>
          <a:p>
            <a:pPr lvl="0"/>
            <a:r>
              <a:rPr lang="pl-PL" sz="6400" dirty="0"/>
              <a:t>Finansowanie zajęć z języków obcych dla pracowników administracji </a:t>
            </a:r>
            <a:r>
              <a:rPr lang="pl-PL" sz="6400" dirty="0" smtClean="0"/>
              <a:t>i </a:t>
            </a:r>
            <a:r>
              <a:rPr lang="pl-PL" sz="6400" dirty="0"/>
              <a:t>pracowników </a:t>
            </a:r>
            <a:r>
              <a:rPr lang="pl-PL" sz="6400" dirty="0" smtClean="0"/>
              <a:t>naukowych</a:t>
            </a:r>
          </a:p>
          <a:p>
            <a:pPr lvl="0"/>
            <a:endParaRPr lang="pl-PL" sz="4000" dirty="0"/>
          </a:p>
          <a:p>
            <a:pPr lvl="0"/>
            <a:r>
              <a:rPr lang="pl-PL" sz="6400" dirty="0"/>
              <a:t>Dbałość o obcojęzyczne strony internetowe UAM (angielska, chińska)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58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272809" cy="1372953"/>
          </a:xfrm>
        </p:spPr>
        <p:txBody>
          <a:bodyPr>
            <a:noAutofit/>
          </a:bodyPr>
          <a:lstStyle/>
          <a:p>
            <a:r>
              <a:rPr lang="pl-PL" sz="3400" dirty="0"/>
              <a:t>KOMPLEKSOWE WDRAŻANIE </a:t>
            </a:r>
            <a:r>
              <a:rPr lang="pl-PL" sz="3400" dirty="0" smtClean="0"/>
              <a:t/>
            </a:r>
            <a:br>
              <a:rPr lang="pl-PL" sz="3400" dirty="0" smtClean="0"/>
            </a:br>
            <a:r>
              <a:rPr lang="pl-PL" sz="3400" dirty="0" smtClean="0"/>
              <a:t>STRATEGII </a:t>
            </a:r>
            <a:r>
              <a:rPr lang="pl-PL" sz="3400" dirty="0"/>
              <a:t>INTERNACJONALIZACJI </a:t>
            </a:r>
            <a:r>
              <a:rPr lang="pl-PL" sz="3400" dirty="0" smtClean="0"/>
              <a:t>UAM</a:t>
            </a:r>
            <a:endParaRPr lang="pl-PL" sz="34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Prof. dr hab. Jacek Witkoś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345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Kursy </a:t>
            </a:r>
            <a:r>
              <a:rPr lang="pl-PL" sz="1800" b="1" dirty="0"/>
              <a:t>(wykłady) prowadzone w języku </a:t>
            </a:r>
            <a:r>
              <a:rPr lang="pl-PL" sz="1800" b="1" dirty="0" smtClean="0"/>
              <a:t>obcym AMU-PIE</a:t>
            </a:r>
            <a:r>
              <a:rPr lang="pl-PL" sz="1800" b="1" dirty="0"/>
              <a:t>: </a:t>
            </a:r>
            <a:r>
              <a:rPr lang="pl-PL" sz="1800" dirty="0"/>
              <a:t>Adam Mickiewicz </a:t>
            </a:r>
            <a:r>
              <a:rPr lang="pl-PL" sz="1800" dirty="0" smtClean="0"/>
              <a:t>University </a:t>
            </a:r>
          </a:p>
          <a:p>
            <a:pPr marL="0" indent="0">
              <a:buNone/>
            </a:pPr>
            <a:r>
              <a:rPr lang="pl-PL" sz="1800" dirty="0" smtClean="0"/>
              <a:t>Program </a:t>
            </a:r>
            <a:r>
              <a:rPr lang="pl-PL" sz="1800" dirty="0"/>
              <a:t>for International Exchange</a:t>
            </a:r>
          </a:p>
          <a:p>
            <a:pPr marL="0" indent="0">
              <a:buNone/>
            </a:pPr>
            <a:endParaRPr lang="pl-PL" sz="2400" b="1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39" y="2132856"/>
            <a:ext cx="5942235" cy="321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30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Wymiana </a:t>
            </a:r>
            <a:r>
              <a:rPr lang="pl-PL" sz="1800" b="1" dirty="0" smtClean="0"/>
              <a:t>zagraniczna oraz AMU-PIE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52898"/>
            <a:ext cx="5849068" cy="379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08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Erasmus LLP 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58688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78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/>
              <a:t>Erasmus LLP 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807555" cy="286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79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pełniejsze uczestnictwo Uniwersytetu im. Adama Mickiewicza w Poznaniu w </a:t>
            </a:r>
            <a:r>
              <a:rPr lang="pl-PL" dirty="0"/>
              <a:t>budowie europejskiej przestrzeni edukacyjnej (EHEA) i naukowej (ERA</a:t>
            </a:r>
            <a:r>
              <a:rPr lang="pl-PL" dirty="0" smtClean="0"/>
              <a:t>)</a:t>
            </a:r>
          </a:p>
          <a:p>
            <a:r>
              <a:rPr lang="pl-PL" dirty="0" smtClean="0"/>
              <a:t>kontekst </a:t>
            </a:r>
            <a:r>
              <a:rPr lang="pl-PL" dirty="0"/>
              <a:t>międzynarodowy niezbędny dla </a:t>
            </a:r>
            <a:r>
              <a:rPr lang="pl-PL" dirty="0" smtClean="0"/>
              <a:t>wszechstronnego rozwoju </a:t>
            </a:r>
            <a:r>
              <a:rPr lang="pl-PL" dirty="0"/>
              <a:t>uczelni </a:t>
            </a:r>
            <a:endParaRPr lang="pl-PL" dirty="0" smtClean="0"/>
          </a:p>
          <a:p>
            <a:r>
              <a:rPr lang="pl-PL" dirty="0" smtClean="0"/>
              <a:t>zwiększenie </a:t>
            </a:r>
            <a:r>
              <a:rPr lang="pl-PL" dirty="0"/>
              <a:t>efektywności badawczej </a:t>
            </a:r>
            <a:endParaRPr lang="pl-PL" dirty="0" smtClean="0"/>
          </a:p>
          <a:p>
            <a:r>
              <a:rPr lang="pl-PL" dirty="0" smtClean="0"/>
              <a:t>zróżnicowanie oferty dydaktycznej</a:t>
            </a:r>
          </a:p>
          <a:p>
            <a:r>
              <a:rPr lang="pl-PL" dirty="0" smtClean="0"/>
              <a:t>umiejscowienie </a:t>
            </a:r>
            <a:r>
              <a:rPr lang="pl-PL" dirty="0"/>
              <a:t>uczelni na właściwym poziomie rankingowym nie tylko w kraju, Europie, ale i na </a:t>
            </a:r>
            <a:r>
              <a:rPr lang="pl-PL" dirty="0" smtClean="0"/>
              <a:t>świecie</a:t>
            </a:r>
          </a:p>
          <a:p>
            <a:r>
              <a:rPr lang="pl-PL" dirty="0" smtClean="0"/>
              <a:t>wzmocnienie wizerunku UAM jako uczelni otwartej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6901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dotyczące potrzeb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                     różnych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grup interesariuszy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/>
              <a:t>Korzyści dla </a:t>
            </a:r>
            <a:r>
              <a:rPr lang="pl-PL" b="1" dirty="0" smtClean="0"/>
              <a:t>studentów - </a:t>
            </a:r>
            <a:r>
              <a:rPr lang="pl-PL" dirty="0" smtClean="0"/>
              <a:t>zapewnienie </a:t>
            </a:r>
            <a:r>
              <a:rPr lang="pl-PL" dirty="0"/>
              <a:t>studentom lepszego przygotowania do życia i pracy w świecie pełnym </a:t>
            </a:r>
            <a:r>
              <a:rPr lang="pl-PL" dirty="0" smtClean="0"/>
              <a:t>połączeń</a:t>
            </a:r>
            <a:endParaRPr lang="pl-PL" b="1" dirty="0" smtClean="0"/>
          </a:p>
          <a:p>
            <a:r>
              <a:rPr lang="pl-PL" dirty="0" smtClean="0"/>
              <a:t>Korzyści dla </a:t>
            </a:r>
            <a:r>
              <a:rPr lang="pl-PL" b="1" dirty="0" smtClean="0"/>
              <a:t>Uniwersytetu</a:t>
            </a:r>
            <a:r>
              <a:rPr lang="pl-PL" dirty="0" smtClean="0"/>
              <a:t> - w obliczu nieubłaganej demografii – liczba studentów</a:t>
            </a:r>
          </a:p>
          <a:p>
            <a:pPr>
              <a:buFontTx/>
              <a:buChar char="-"/>
            </a:pPr>
            <a:r>
              <a:rPr lang="pl-PL" dirty="0" smtClean="0"/>
              <a:t>wymierne </a:t>
            </a:r>
            <a:r>
              <a:rPr lang="pl-PL" dirty="0"/>
              <a:t>korzyści finansowe (pozyskanie grantów badawczych i </a:t>
            </a:r>
            <a:r>
              <a:rPr lang="pl-PL" dirty="0" err="1"/>
              <a:t>mobilnościowych</a:t>
            </a:r>
            <a:r>
              <a:rPr lang="pl-PL" dirty="0"/>
              <a:t>, płatni studenci </a:t>
            </a:r>
            <a:br>
              <a:rPr lang="pl-PL" dirty="0"/>
            </a:br>
            <a:r>
              <a:rPr lang="pl-PL" dirty="0"/>
              <a:t>z zagranicy). 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Korzyści dla pracowników </a:t>
            </a:r>
          </a:p>
          <a:p>
            <a:pPr>
              <a:buFontTx/>
              <a:buChar char="-"/>
            </a:pPr>
            <a:r>
              <a:rPr lang="pl-PL" dirty="0" smtClean="0"/>
              <a:t>UAM </a:t>
            </a:r>
            <a:r>
              <a:rPr lang="pl-PL" dirty="0"/>
              <a:t>w światowym obiegu myśli </a:t>
            </a:r>
            <a:r>
              <a:rPr lang="pl-PL" dirty="0" smtClean="0"/>
              <a:t>naukowej</a:t>
            </a:r>
            <a:endParaRPr lang="pl-PL" dirty="0"/>
          </a:p>
          <a:p>
            <a:r>
              <a:rPr lang="pl-PL" dirty="0" smtClean="0"/>
              <a:t>Korzyści dla </a:t>
            </a:r>
            <a:r>
              <a:rPr lang="pl-PL" b="1" dirty="0" smtClean="0"/>
              <a:t>miasta i regionu</a:t>
            </a:r>
            <a:r>
              <a:rPr lang="pl-PL" dirty="0" smtClean="0"/>
              <a:t>, </a:t>
            </a:r>
            <a:r>
              <a:rPr lang="pl-PL" dirty="0"/>
              <a:t>dla którego rozwój i rozpoznawalność uniwersytetu za granicą stanowi element kształtowania wizerunku miasta otwartego i </a:t>
            </a:r>
            <a:r>
              <a:rPr lang="pl-PL" dirty="0" smtClean="0"/>
              <a:t>akademickiego </a:t>
            </a:r>
          </a:p>
          <a:p>
            <a:r>
              <a:rPr lang="pl-PL" dirty="0"/>
              <a:t> 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846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 smtClean="0"/>
              <a:t>Uchwalenie </a:t>
            </a:r>
            <a:r>
              <a:rPr lang="pl-PL" i="1" dirty="0" smtClean="0"/>
              <a:t>Strategii rozwoju UAM</a:t>
            </a:r>
          </a:p>
          <a:p>
            <a:r>
              <a:rPr lang="pl-PL" dirty="0" smtClean="0"/>
              <a:t>Przyjęcie horyzontalnej </a:t>
            </a:r>
            <a:r>
              <a:rPr lang="pl-PL" i="1" dirty="0" smtClean="0"/>
              <a:t>Strategii Internacjonalizacji UAM</a:t>
            </a:r>
          </a:p>
          <a:p>
            <a:pPr>
              <a:buFontTx/>
              <a:buChar char="-"/>
            </a:pPr>
            <a:r>
              <a:rPr lang="en-US" altLang="pl-PL" sz="2600" i="1" dirty="0" smtClean="0"/>
              <a:t>“…</a:t>
            </a:r>
            <a:r>
              <a:rPr lang="en-US" altLang="pl-PL" sz="2600" i="1" dirty="0"/>
              <a:t>The entire community of Adam Mickiewicz University in Poznan, including its senior officers, realizes that in the reality of a global village, </a:t>
            </a:r>
            <a:r>
              <a:rPr lang="en-US" altLang="pl-PL" sz="2600" b="1" i="1" dirty="0"/>
              <a:t>internationalization</a:t>
            </a:r>
            <a:r>
              <a:rPr lang="en-US" altLang="pl-PL" sz="2600" i="1" dirty="0"/>
              <a:t> is not an activity, that needs to be consciously pursued, but it </a:t>
            </a:r>
            <a:r>
              <a:rPr lang="en-US" altLang="pl-PL" sz="2600" b="1" i="1" dirty="0"/>
              <a:t>is a fact of academic life </a:t>
            </a:r>
            <a:r>
              <a:rPr lang="en-US" altLang="pl-PL" sz="2600" i="1" dirty="0"/>
              <a:t>and </a:t>
            </a:r>
            <a:r>
              <a:rPr lang="en-US" altLang="pl-PL" sz="2600" b="1" i="1" dirty="0"/>
              <a:t>the challenge that we are facing on a daily </a:t>
            </a:r>
            <a:r>
              <a:rPr lang="en-US" altLang="pl-PL" sz="2600" b="1" i="1" dirty="0" smtClean="0"/>
              <a:t>basis</a:t>
            </a:r>
            <a:endParaRPr lang="pl-PL" altLang="pl-PL" sz="2600" b="1" i="1" dirty="0"/>
          </a:p>
          <a:p>
            <a:pPr>
              <a:buFontTx/>
              <a:buChar char="-"/>
            </a:pPr>
            <a:r>
              <a:rPr lang="en-US" altLang="pl-PL" sz="2600" i="1" dirty="0" smtClean="0"/>
              <a:t>We </a:t>
            </a:r>
            <a:r>
              <a:rPr lang="en-US" altLang="pl-PL" sz="2600" i="1" dirty="0"/>
              <a:t>recognized this challenge and put in effect a series of steps with the aim of increasing the international perception of the university in all of its major areas: research, teaching and mobility and relations to the local and global communities…”</a:t>
            </a:r>
            <a:endParaRPr lang="pl-PL" altLang="pl-PL" sz="2600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90288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746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Motyw pakietu Office</vt:lpstr>
      <vt:lpstr>PowerPoint Presentation</vt:lpstr>
      <vt:lpstr>KOMPLEKSOWE WDRAŻANIE  STRATEGII INTERNACJONALIZACJI UAM</vt:lpstr>
      <vt:lpstr>Diagnoza – stan przed realizacją projektu</vt:lpstr>
      <vt:lpstr>Diagnoza – stan przed realizacją projektu</vt:lpstr>
      <vt:lpstr>Diagnoza – stan przed realizacją projektu</vt:lpstr>
      <vt:lpstr>Diagnoza – stan przed realizacją projektu</vt:lpstr>
      <vt:lpstr>Założenia projektu</vt:lpstr>
      <vt:lpstr>Założenia dotyczące potrzeb                      różnych grup interesariuszy</vt:lpstr>
      <vt:lpstr>Harmonogram projektu</vt:lpstr>
      <vt:lpstr>Główne wyzwania w realizacji projektu</vt:lpstr>
      <vt:lpstr>Osiągnięte rezultaty</vt:lpstr>
      <vt:lpstr>Osiągnięte rezultaty 2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23</cp:revision>
  <cp:lastPrinted>2015-11-17T13:54:59Z</cp:lastPrinted>
  <dcterms:created xsi:type="dcterms:W3CDTF">2015-11-03T21:26:23Z</dcterms:created>
  <dcterms:modified xsi:type="dcterms:W3CDTF">2015-11-18T09:54:08Z</dcterms:modified>
</cp:coreProperties>
</file>