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1" r:id="rId4"/>
    <p:sldId id="262" r:id="rId5"/>
    <p:sldId id="265" r:id="rId6"/>
    <p:sldId id="271" r:id="rId7"/>
    <p:sldId id="275" r:id="rId8"/>
    <p:sldId id="273" r:id="rId9"/>
    <p:sldId id="274" r:id="rId10"/>
    <p:sldId id="268" r:id="rId11"/>
    <p:sldId id="269" r:id="rId12"/>
    <p:sldId id="260" r:id="rId13"/>
  </p:sldIdLst>
  <p:sldSz cx="9144000" cy="6858000" type="screen4x3"/>
  <p:notesSz cx="67945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E1776-A7C8-4912-9650-7244F665DE1C}" type="datetimeFigureOut">
              <a:rPr lang="pl-PL" smtClean="0"/>
              <a:t>2015-11-25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3FDA7-9CFE-456E-8EF1-A342AA5C13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90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AC4B0-EB4D-4B54-BE0A-F0FD39F308CB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2EC3F-2F1D-4BAA-8F8A-ED15DE51AD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55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964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963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46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10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18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46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40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22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37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85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EC3F-2F1D-4BAA-8F8A-ED15DE51ADE9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92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pPr/>
              <a:t>2015-11-25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_MG_0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044"/>
            <a:ext cx="5184206" cy="345638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059832" y="1412776"/>
            <a:ext cx="6084168" cy="310854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yjątkowa kultura organizacyjna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ołączenie perspektywy menedżerskiej i naukowców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apitał społeczny oparty na wzajemnym zaufaniu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rafne kojarzenie celów strategicznych uczelni z osobistymi pracowników</a:t>
            </a: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5373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1248891"/>
            <a:ext cx="865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39" y="2708921"/>
            <a:ext cx="7163073" cy="16490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Zarządzanie NIEPUBLICZNYM uniwersytetem PRZYMIOTNIKOWYM w Polsce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224136"/>
          </a:xfrm>
        </p:spPr>
        <p:txBody>
          <a:bodyPr/>
          <a:lstStyle/>
          <a:p>
            <a:r>
              <a:rPr lang="pl-PL" dirty="0" smtClean="0"/>
              <a:t>Małgorzata Wróblewska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33" y="4725144"/>
            <a:ext cx="62388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782" y="9157"/>
            <a:ext cx="9144000" cy="5301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548680"/>
            <a:ext cx="7704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Początek – 1996 r.</a:t>
            </a:r>
            <a:endParaRPr lang="pl-PL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Trzej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profesorowie z Instytutu Psychologii Polskiej Akademii Nauk –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Andrzej Eliasz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Zbigniew Pietrasiński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oraz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</a:rPr>
              <a:t>Janusz Reykowski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– zakładają nową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uczelnię</a:t>
            </a:r>
          </a:p>
          <a:p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Rusza pierwszy kierunek studiów – psychologia społeczna.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Studia rozpoczyna ponad 500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osób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1846" y="54868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SWPS Uniwersytet Humanistycznospołeczny łączy badania naukowe z dydaktyką na najwyższym poziomie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rójkąt równoramienny 6"/>
          <p:cNvSpPr/>
          <p:nvPr/>
        </p:nvSpPr>
        <p:spPr>
          <a:xfrm flipV="1">
            <a:off x="1860083" y="2488420"/>
            <a:ext cx="1662265" cy="490364"/>
          </a:xfrm>
          <a:prstGeom prst="triangle">
            <a:avLst>
              <a:gd name="adj" fmla="val 495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równoramienny 7"/>
          <p:cNvSpPr/>
          <p:nvPr/>
        </p:nvSpPr>
        <p:spPr>
          <a:xfrm flipV="1">
            <a:off x="5220071" y="2488420"/>
            <a:ext cx="1662265" cy="490364"/>
          </a:xfrm>
          <a:prstGeom prst="triangle">
            <a:avLst>
              <a:gd name="adj" fmla="val 495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122000" y="3584674"/>
            <a:ext cx="3138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Nauka to nasza pasja</a:t>
            </a:r>
            <a:endParaRPr lang="pl-PL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260430" y="3584674"/>
            <a:ext cx="338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</a:rPr>
              <a:t>Dydaktyka</a:t>
            </a:r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 to nasze powołanie</a:t>
            </a: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177281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Przygotowanie i skuteczne wdrożenie strategii uczelni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691680" y="18864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Realizacja celów strategicznych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595259"/>
              </p:ext>
            </p:extLst>
          </p:nvPr>
        </p:nvGraphicFramePr>
        <p:xfrm>
          <a:off x="1043608" y="1628800"/>
          <a:ext cx="7056784" cy="23774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528392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1. Kształcenie i organizacja życia studenckiego</a:t>
                      </a:r>
                    </a:p>
                    <a:p>
                      <a:pPr algn="l"/>
                      <a:endParaRPr lang="pl-PL" sz="2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2. Badania naukowe</a:t>
                      </a:r>
                      <a:endParaRPr lang="pl-PL" sz="2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3. Współpraca międzynarodowa</a:t>
                      </a:r>
                      <a:endParaRPr lang="pl-PL" sz="2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4. Kultura organizacyjna uczelni i jej relacje z otoczeniem</a:t>
                      </a:r>
                      <a:endParaRPr lang="pl-PL" sz="2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8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79512" y="1077218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Innowacyjna oferta dydaktyczna odpowiadająca aktualnej wiedzy, skonstruowana w oparciu o wyniki badań potrzeb rynku pracy i potencjału Uniwersytetu SWPS</a:t>
            </a:r>
          </a:p>
          <a:p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Rozwój kompetencji miękkich, szczególnie tych pożądanych przez pracodawców, oraz kształcenie postawy  odpowiedzialności społecznej wśród studentów</a:t>
            </a:r>
          </a:p>
          <a:p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Wspieranie utalentowanych studentów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436096" y="2636826"/>
            <a:ext cx="33843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Na 90% kierunków wprowadzono  moduły: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Nauka, praca, współpraca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Blok kompetencji społecznych i osobistych</a:t>
            </a:r>
          </a:p>
          <a:p>
            <a:endParaRPr lang="pl-PL" sz="1000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436096" y="4005064"/>
            <a:ext cx="34422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Laureaci </a:t>
            </a:r>
            <a:r>
              <a:rPr lang="pl-PL" sz="1700" i="1" dirty="0" smtClean="0"/>
              <a:t>Diamentowego  Grantu </a:t>
            </a:r>
            <a:r>
              <a:rPr lang="pl-PL" sz="1700" dirty="0" smtClean="0"/>
              <a:t>(2015): Pamela Sobczak, Kamil </a:t>
            </a:r>
            <a:r>
              <a:rPr lang="pl-PL" sz="1700" dirty="0" err="1" smtClean="0"/>
              <a:t>Fuławka</a:t>
            </a:r>
            <a:r>
              <a:rPr lang="pl-PL" sz="1700" dirty="0" smtClean="0"/>
              <a:t>, Wojciech Zajkowski</a:t>
            </a:r>
          </a:p>
          <a:p>
            <a:pPr algn="r"/>
            <a:r>
              <a:rPr lang="pl-PL" sz="1000" i="1" dirty="0" smtClean="0"/>
              <a:t>* W ostatnim roku troje studentów Uniwersytetu SWPS wśród 78 laureatów</a:t>
            </a:r>
            <a:endParaRPr lang="pl-PL" sz="1000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436096" y="1075849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Sukces rekrutacyjny</a:t>
            </a:r>
          </a:p>
          <a:p>
            <a:r>
              <a:rPr lang="pl-PL" sz="1700" dirty="0" smtClean="0"/>
              <a:t>90</a:t>
            </a:r>
            <a:r>
              <a:rPr lang="pl-PL" sz="1700" dirty="0"/>
              <a:t>% ankietowanych studentów wybrałoby po raz kolejny studia na Uniwersytecie SWPS </a:t>
            </a:r>
            <a:endParaRPr lang="pl-PL" sz="1700" dirty="0" smtClean="0"/>
          </a:p>
          <a:p>
            <a:pPr algn="r"/>
            <a:r>
              <a:rPr lang="pl-PL" sz="1000" i="1" dirty="0" smtClean="0"/>
              <a:t>*Badanie przeprowadzone w 2013 i 2014 roku wśród studentów Uniwersytetu SWPS oraz osób, które w inny sposób miały styczność z uczelnią</a:t>
            </a:r>
          </a:p>
        </p:txBody>
      </p:sp>
      <p:sp>
        <p:nvSpPr>
          <p:cNvPr id="12" name="Trójkąt równoramienny 11"/>
          <p:cNvSpPr/>
          <p:nvPr/>
        </p:nvSpPr>
        <p:spPr>
          <a:xfrm rot="16200000" flipV="1">
            <a:off x="3842032" y="2597745"/>
            <a:ext cx="1662265" cy="490364"/>
          </a:xfrm>
          <a:prstGeom prst="triangle">
            <a:avLst>
              <a:gd name="adj" fmla="val 495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737828" y="188640"/>
            <a:ext cx="7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Kształcenie i organizacja życia studenckiego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504" y="929566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Umocnienie pozycji Uniwersytetu SWPS jako ośrodka prowadzącego badania naukowe, które wnosząc wkład w rozwój krajowej i światowej nauki i kultury, a także pomocnych w zaspokajaniu bieżących potrzeb społecznych</a:t>
            </a:r>
          </a:p>
          <a:p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Utrzymanie i rozwój pozycji akademickiego ośrodka kształcenia kadr w Polsce</a:t>
            </a:r>
          </a:p>
          <a:p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Upowszechnienie nauki poprzez komercjalizację wyników badań naukowych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Obraz 16" descr="Bez tytuł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487" y="4637601"/>
            <a:ext cx="1620444" cy="1014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rójkąt równoramienny 23"/>
          <p:cNvSpPr/>
          <p:nvPr/>
        </p:nvSpPr>
        <p:spPr>
          <a:xfrm rot="16200000" flipV="1">
            <a:off x="3512935" y="2923129"/>
            <a:ext cx="1662265" cy="490364"/>
          </a:xfrm>
          <a:prstGeom prst="triangle">
            <a:avLst>
              <a:gd name="adj" fmla="val 495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879812" y="1886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Badania naukowe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809219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04048" y="929566"/>
            <a:ext cx="37886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Ponad 360 projektów naukowych zrealizowanych w 2014 r. na kwotę ponad 50 mln zł</a:t>
            </a:r>
          </a:p>
          <a:p>
            <a:r>
              <a:rPr lang="pl-PL" sz="1700" dirty="0" smtClean="0"/>
              <a:t>W rankingu NCN „Sukcesy w Pozyskiwaniu Dofinansowania” 2014 Uniwersytet SWPS plasuje się na 15 miejscu w Polsce pod względem liczby projektów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004048" y="3233881"/>
            <a:ext cx="2952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6 uprawnień doktorskich, </a:t>
            </a:r>
          </a:p>
          <a:p>
            <a:r>
              <a:rPr lang="pl-PL" sz="1700" dirty="0" smtClean="0"/>
              <a:t>3 uprawnienia habilitacyjne</a:t>
            </a:r>
            <a:endParaRPr lang="pl-PL" sz="17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04048" y="4283660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Centrum Prasowe</a:t>
            </a:r>
            <a:endParaRPr lang="pl-PL" sz="1700" dirty="0"/>
          </a:p>
        </p:txBody>
      </p:sp>
      <p:pic>
        <p:nvPicPr>
          <p:cNvPr id="13" name="Obraz 12" descr="SM.JPG"/>
          <p:cNvPicPr>
            <a:picLocks noChangeAspect="1"/>
          </p:cNvPicPr>
          <p:nvPr/>
        </p:nvPicPr>
        <p:blipFill>
          <a:blip r:embed="rId4" cstate="print"/>
          <a:srcRect l="6286" r="2577"/>
          <a:stretch>
            <a:fillRect/>
          </a:stretch>
        </p:blipFill>
        <p:spPr>
          <a:xfrm>
            <a:off x="7630665" y="3768889"/>
            <a:ext cx="1216490" cy="752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Obraz 15" descr="SR.JPG"/>
          <p:cNvPicPr>
            <a:picLocks noChangeAspect="1"/>
          </p:cNvPicPr>
          <p:nvPr/>
        </p:nvPicPr>
        <p:blipFill>
          <a:blip r:embed="rId5" cstate="print"/>
          <a:srcRect r="1967"/>
          <a:stretch>
            <a:fillRect/>
          </a:stretch>
        </p:blipFill>
        <p:spPr>
          <a:xfrm>
            <a:off x="7092280" y="4210265"/>
            <a:ext cx="1296144" cy="85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Obraz 13" descr="SP.JPG"/>
          <p:cNvPicPr>
            <a:picLocks noChangeAspect="1"/>
          </p:cNvPicPr>
          <p:nvPr/>
        </p:nvPicPr>
        <p:blipFill>
          <a:blip r:embed="rId6" cstate="print"/>
          <a:srcRect l="4875" r="3096" b="-4784"/>
          <a:stretch>
            <a:fillRect/>
          </a:stretch>
        </p:blipFill>
        <p:spPr>
          <a:xfrm>
            <a:off x="7576180" y="4741823"/>
            <a:ext cx="1216491" cy="805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08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65162" y="1196752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Stworzenie komfortowych warunków pracy</a:t>
            </a:r>
          </a:p>
          <a:p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Usprawnienie procesów i przepływu informacji</a:t>
            </a:r>
          </a:p>
          <a:p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Wprowadzenie systemu budżetowania w celu zapewnienia stabilności i bezpieczeństwa finansowego uczelni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6" y="4283418"/>
            <a:ext cx="1678154" cy="9809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6" y="3282202"/>
            <a:ext cx="1683282" cy="9351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7" y="2095361"/>
            <a:ext cx="1683282" cy="11104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7" y="961136"/>
            <a:ext cx="1678153" cy="10737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46" y="0"/>
            <a:ext cx="1683282" cy="8834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rójkąt równoramienny 11"/>
          <p:cNvSpPr/>
          <p:nvPr/>
        </p:nvSpPr>
        <p:spPr>
          <a:xfrm rot="16200000" flipV="1">
            <a:off x="3371020" y="2546490"/>
            <a:ext cx="1662265" cy="490364"/>
          </a:xfrm>
          <a:prstGeom prst="triangle">
            <a:avLst>
              <a:gd name="adj" fmla="val 495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442634" y="166634"/>
            <a:ext cx="424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</a:rPr>
              <a:t>Kultura organizacyjna</a:t>
            </a:r>
            <a:endParaRPr lang="pl-PL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860031" y="1699065"/>
            <a:ext cx="29209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Informatyzacja uczelni</a:t>
            </a:r>
          </a:p>
          <a:p>
            <a:endParaRPr lang="pl-PL" sz="1700" dirty="0"/>
          </a:p>
          <a:p>
            <a:r>
              <a:rPr lang="pl-PL" sz="1700" dirty="0" smtClean="0"/>
              <a:t>Wygodna infrastruktura</a:t>
            </a:r>
          </a:p>
          <a:p>
            <a:endParaRPr lang="pl-PL" sz="1700" dirty="0"/>
          </a:p>
          <a:p>
            <a:r>
              <a:rPr lang="pl-PL" sz="1700" dirty="0" smtClean="0"/>
              <a:t>Portal Wirtualna Uczelnia</a:t>
            </a:r>
          </a:p>
          <a:p>
            <a:endParaRPr lang="pl-PL" sz="1700" dirty="0" smtClean="0"/>
          </a:p>
          <a:p>
            <a:r>
              <a:rPr lang="pl-PL" sz="1700" dirty="0" smtClean="0"/>
              <a:t>System EUREKA do budżetowania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0908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381</Words>
  <Application>Microsoft Office PowerPoint</Application>
  <PresentationFormat>On-screen Show (4:3)</PresentationFormat>
  <Paragraphs>72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Presentation</vt:lpstr>
      <vt:lpstr>Zarządzanie NIEPUBLICZNYM uniwersytetem PRZYMIOTNIKOWYM w Polsce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110</cp:revision>
  <cp:lastPrinted>2015-11-23T10:34:02Z</cp:lastPrinted>
  <dcterms:created xsi:type="dcterms:W3CDTF">2015-11-03T21:26:23Z</dcterms:created>
  <dcterms:modified xsi:type="dcterms:W3CDTF">2015-11-25T13:30:50Z</dcterms:modified>
</cp:coreProperties>
</file>