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60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5536-A990-4610-8905-BD6F28F487B8}" type="datetimeFigureOut">
              <a:rPr lang="pl-PL"/>
              <a:pPr>
                <a:defRPr/>
              </a:pPr>
              <a:t>2015-11-17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1B565-7739-4184-BEC9-F80DD169F7B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FE3A-F80B-445D-BD60-97C2EA1C6E66}" type="datetimeFigureOut">
              <a:rPr lang="pl-PL"/>
              <a:pPr>
                <a:defRPr/>
              </a:pPr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C6FA-0F81-487F-8477-964BD6D709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3AD6-438A-465C-AF3A-27178E2746FE}" type="datetimeFigureOut">
              <a:rPr lang="pl-PL"/>
              <a:pPr>
                <a:defRPr/>
              </a:pPr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CADF8-A74D-41A5-B9C8-1A8D2E43F54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4C569-540E-438A-856B-D89E0F6E1606}" type="datetimeFigureOut">
              <a:rPr lang="pl-PL"/>
              <a:pPr>
                <a:defRPr/>
              </a:pPr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B2C7-D449-445C-B65C-94B8D6956DD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39" y="2984971"/>
            <a:ext cx="7163073" cy="13729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1639" y="1484784"/>
            <a:ext cx="7163073" cy="15121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DFA20-4322-4112-B421-EC33B3F52AC2}" type="datetimeFigureOut">
              <a:rPr lang="pl-PL"/>
              <a:pPr>
                <a:defRPr/>
              </a:pPr>
              <a:t>2015-11-17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EE5B1-47B2-4334-9BC2-53E8CC7C97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8C1F1-93FD-4418-B8CD-42CFDAE4B13F}" type="datetimeFigureOut">
              <a:rPr lang="pl-PL"/>
              <a:pPr>
                <a:defRPr/>
              </a:pPr>
              <a:t>2015-11-17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B1AC6-762D-471E-AF96-FC3A8B487F9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A2479-6CA7-49AA-83FE-00EDB7131318}" type="datetimeFigureOut">
              <a:rPr lang="pl-PL"/>
              <a:pPr>
                <a:defRPr/>
              </a:pPr>
              <a:t>2015-11-17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31E6-C27A-4175-82F9-C9CDB49B6AB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79755-1510-49CB-BD98-92B99932D621}" type="datetimeFigureOut">
              <a:rPr lang="pl-PL"/>
              <a:pPr>
                <a:defRPr/>
              </a:pPr>
              <a:t>2015-11-17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037D3-5EAA-41BF-AA41-BE839CDAE1B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52F9E-DE95-44E1-98D1-25A1EDE4B23C}" type="datetimeFigureOut">
              <a:rPr lang="pl-PL"/>
              <a:pPr>
                <a:defRPr/>
              </a:pPr>
              <a:t>2015-11-17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5B5B2-6131-484E-B28B-0E11BB9CB8A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0D4B6D-4491-43B3-8208-7D37C9B2D3C8}" type="datetimeFigureOut">
              <a:rPr lang="pl-PL"/>
              <a:pPr>
                <a:defRPr/>
              </a:pPr>
              <a:t>2015-11-17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EB0EDA-BDE0-4CBE-839A-F1789C168B9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63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Podpowiedzi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dla innych uczelni</a:t>
            </a:r>
          </a:p>
        </p:txBody>
      </p:sp>
      <p:sp>
        <p:nvSpPr>
          <p:cNvPr id="2355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6050"/>
            <a:ext cx="82296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pl-PL" smtClean="0">
                <a:latin typeface="Arial" charset="0"/>
              </a:rPr>
              <a:t>Utrzymywanie dobrych relacji z Władzami Samorządowymi</a:t>
            </a:r>
          </a:p>
          <a:p>
            <a:pPr eaLnBrk="1" hangingPunct="1">
              <a:buFontTx/>
              <a:buChar char="-"/>
            </a:pPr>
            <a:r>
              <a:rPr lang="pl-PL" smtClean="0">
                <a:latin typeface="Arial" charset="0"/>
              </a:rPr>
              <a:t>Zyskanie wsparcia merytorycznego </a:t>
            </a:r>
            <a:br>
              <a:rPr lang="pl-PL" smtClean="0">
                <a:latin typeface="Arial" charset="0"/>
              </a:rPr>
            </a:br>
            <a:r>
              <a:rPr lang="pl-PL" smtClean="0">
                <a:latin typeface="Arial" charset="0"/>
              </a:rPr>
              <a:t>i finansowego ze strony Urzędu Marszałkowskiego, Wojewódzkiego </a:t>
            </a:r>
            <a:br>
              <a:rPr lang="pl-PL" smtClean="0">
                <a:latin typeface="Arial" charset="0"/>
              </a:rPr>
            </a:br>
            <a:r>
              <a:rPr lang="pl-PL" smtClean="0">
                <a:latin typeface="Arial" charset="0"/>
              </a:rPr>
              <a:t>i Miasta oparte na wzajemnej konkretnej pomocy w realizacji inicjatyw służących rozwojowi Uczelni i Wielkopolski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Podsumowanie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578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smtClean="0">
                <a:solidFill>
                  <a:schemeClr val="accent2"/>
                </a:solidFill>
                <a:latin typeface="Arial" charset="0"/>
              </a:rPr>
              <a:t>   U</a:t>
            </a:r>
            <a:r>
              <a:rPr lang="pl-PL" smtClean="0">
                <a:latin typeface="Arial" charset="0"/>
              </a:rPr>
              <a:t>niwersytet</a:t>
            </a:r>
          </a:p>
          <a:p>
            <a:pPr algn="ctr" eaLnBrk="1" hangingPunct="1">
              <a:buFont typeface="Arial" charset="0"/>
              <a:buNone/>
            </a:pPr>
            <a:r>
              <a:rPr lang="pl-PL" smtClean="0">
                <a:solidFill>
                  <a:schemeClr val="accent2"/>
                </a:solidFill>
                <a:latin typeface="Arial" charset="0"/>
              </a:rPr>
              <a:t> M</a:t>
            </a:r>
            <a:r>
              <a:rPr lang="pl-PL" smtClean="0">
                <a:latin typeface="Arial" charset="0"/>
              </a:rPr>
              <a:t>edyczny</a:t>
            </a:r>
          </a:p>
          <a:p>
            <a:pPr algn="ctr" eaLnBrk="1" hangingPunct="1">
              <a:buFont typeface="Arial" charset="0"/>
              <a:buNone/>
            </a:pPr>
            <a:r>
              <a:rPr lang="pl-PL" smtClean="0">
                <a:latin typeface="Arial" charset="0"/>
              </a:rPr>
              <a:t>  z </a:t>
            </a:r>
            <a:r>
              <a:rPr lang="pl-PL" smtClean="0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pl-PL" smtClean="0">
                <a:latin typeface="Arial" charset="0"/>
              </a:rPr>
              <a:t>rzyszłością</a:t>
            </a:r>
          </a:p>
          <a:p>
            <a:pPr algn="ctr" eaLnBrk="1" hangingPunct="1">
              <a:buFont typeface="Arial" charset="0"/>
              <a:buNone/>
            </a:pPr>
            <a:endParaRPr lang="pl-PL" smtClean="0">
              <a:latin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pl-PL" smtClean="0">
                <a:latin typeface="Arial" charset="0"/>
              </a:rPr>
              <a:t>Aby być najlepszym, </a:t>
            </a:r>
          </a:p>
          <a:p>
            <a:pPr algn="ctr" eaLnBrk="1" hangingPunct="1">
              <a:buFont typeface="Arial" charset="0"/>
              <a:buNone/>
            </a:pPr>
            <a:r>
              <a:rPr lang="pl-PL" smtClean="0">
                <a:latin typeface="Arial" charset="0"/>
              </a:rPr>
              <a:t>potrzeba wspólnej pracy.</a:t>
            </a:r>
            <a:endParaRPr lang="pl-PL" smtClean="0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ytuł 3"/>
          <p:cNvSpPr>
            <a:spLocks noGrp="1"/>
          </p:cNvSpPr>
          <p:nvPr>
            <p:ph type="title"/>
          </p:nvPr>
        </p:nvSpPr>
        <p:spPr>
          <a:xfrm>
            <a:off x="1331913" y="2984500"/>
            <a:ext cx="7162800" cy="1373188"/>
          </a:xfrm>
        </p:spPr>
        <p:txBody>
          <a:bodyPr/>
          <a:lstStyle/>
          <a:p>
            <a:pPr eaLnBrk="1" hangingPunct="1"/>
            <a:r>
              <a:rPr lang="pl-PL" cap="none" smtClean="0">
                <a:latin typeface="Arial" charset="0"/>
              </a:rPr>
              <a:t>Nowoczesna infrastruktura podstawą Uniwersytetu Medycznego z przyszłością</a:t>
            </a:r>
          </a:p>
        </p:txBody>
      </p:sp>
      <p:sp>
        <p:nvSpPr>
          <p:cNvPr id="15362" name="Symbol zastępczy tekstu 4"/>
          <p:cNvSpPr>
            <a:spLocks noGrp="1"/>
          </p:cNvSpPr>
          <p:nvPr>
            <p:ph type="body" idx="1"/>
          </p:nvPr>
        </p:nvSpPr>
        <p:spPr>
          <a:xfrm>
            <a:off x="1331913" y="1484313"/>
            <a:ext cx="7162800" cy="1512887"/>
          </a:xfrm>
        </p:spPr>
        <p:txBody>
          <a:bodyPr/>
          <a:lstStyle/>
          <a:p>
            <a:pPr eaLnBrk="1" hangingPunct="1"/>
            <a:r>
              <a:rPr lang="pl-PL" smtClean="0">
                <a:solidFill>
                  <a:srgbClr val="898989"/>
                </a:solidFill>
                <a:latin typeface="Arial" charset="0"/>
              </a:rPr>
              <a:t>prof. dr hab. Jacek Wysocki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Diagnoza – stan przed realizacją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marL="269875" indent="-269875" eaLnBrk="1" hangingPunct="1">
              <a:buFont typeface="Arial" charset="0"/>
              <a:buNone/>
              <a:defRPr/>
            </a:pPr>
            <a:r>
              <a:rPr lang="pl-PL" dirty="0" smtClean="0">
                <a:latin typeface="Arial" charset="0"/>
              </a:rPr>
              <a:t>- Brak nowoczesnego kampusu uniwersyteckiego </a:t>
            </a:r>
          </a:p>
          <a:p>
            <a:pPr marL="269875" indent="-269875" eaLnBrk="1" hangingPunct="1">
              <a:buFont typeface="Arial" charset="0"/>
              <a:buNone/>
              <a:defRPr/>
            </a:pPr>
            <a:r>
              <a:rPr lang="pl-PL" dirty="0" smtClean="0">
                <a:latin typeface="Arial" charset="0"/>
              </a:rPr>
              <a:t>- Niewystarczające w stosunku do potrzeb zaplecze biblioteczne, dydaktyczne </a:t>
            </a:r>
            <a:br>
              <a:rPr lang="pl-PL" dirty="0" smtClean="0">
                <a:latin typeface="Arial" charset="0"/>
              </a:rPr>
            </a:br>
            <a:r>
              <a:rPr lang="pl-PL" dirty="0" smtClean="0">
                <a:latin typeface="Arial" charset="0"/>
              </a:rPr>
              <a:t>i mieszkaniowe dla studentów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l-PL" dirty="0" smtClean="0">
                <a:latin typeface="Arial" charset="0"/>
              </a:rPr>
              <a:t>+ Posiadanie terenu pod rozbudowę Uczelni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l-PL" dirty="0" smtClean="0">
                <a:latin typeface="Arial" charset="0"/>
              </a:rPr>
              <a:t>+ Determinacja w działaniu i współpraca </a:t>
            </a:r>
            <a:br>
              <a:rPr lang="pl-PL" dirty="0" smtClean="0">
                <a:latin typeface="Arial" charset="0"/>
              </a:rPr>
            </a:br>
            <a:r>
              <a:rPr lang="pl-PL" dirty="0" smtClean="0">
                <a:latin typeface="Arial" charset="0"/>
              </a:rPr>
              <a:t>z otoczeniem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Założenia </a:t>
            </a: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projektu</a:t>
            </a:r>
            <a:endParaRPr lang="pl-PL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410" name="Symbol zastępczy zawartości 2"/>
          <p:cNvSpPr>
            <a:spLocks noGrp="1"/>
          </p:cNvSpPr>
          <p:nvPr>
            <p:ph idx="1"/>
          </p:nvPr>
        </p:nvSpPr>
        <p:spPr>
          <a:xfrm>
            <a:off x="465138" y="1417638"/>
            <a:ext cx="8229600" cy="4525962"/>
          </a:xfrm>
        </p:spPr>
        <p:txBody>
          <a:bodyPr/>
          <a:lstStyle/>
          <a:p>
            <a:pPr eaLnBrk="1" hangingPunct="1"/>
            <a:r>
              <a:rPr lang="pl-PL" smtClean="0">
                <a:latin typeface="Arial" charset="0"/>
              </a:rPr>
              <a:t>Intensyfikacja wysiłków w celu zapewnienia Uczelni jak najlepszej, ale też racjonalnie zaprojektowanej i eksploatowanej bazy materialnej</a:t>
            </a:r>
          </a:p>
          <a:p>
            <a:pPr eaLnBrk="1" hangingPunct="1"/>
            <a:r>
              <a:rPr lang="pl-PL" smtClean="0">
                <a:latin typeface="Arial" charset="0"/>
              </a:rPr>
              <a:t>Rozwijanie i umacnianie własnej bazy szkolenia klinicznego</a:t>
            </a:r>
          </a:p>
          <a:p>
            <a:pPr eaLnBrk="1" hangingPunct="1"/>
            <a:r>
              <a:rPr lang="pl-PL" smtClean="0">
                <a:latin typeface="Arial" charset="0"/>
              </a:rPr>
              <a:t>Kompleksowy projekt, a następnie  rozbudowa kampusu uniwersyteckiego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pl-PL" sz="3600" b="1" smtClean="0">
                <a:solidFill>
                  <a:srgbClr val="10253F"/>
                </a:solidFill>
              </a:rPr>
              <a:t>Założenia dotyczące potrzeb                      różnych grup interesariuszy</a:t>
            </a:r>
          </a:p>
        </p:txBody>
      </p:sp>
      <p:sp>
        <p:nvSpPr>
          <p:cNvPr id="18434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pl-PL" smtClean="0">
                <a:latin typeface="Arial" charset="0"/>
              </a:rPr>
              <a:t>Poszerzanie własnej bazy klinicznej powiązane ze świadczeniem usług medycznych dla mieszkańców regionu</a:t>
            </a:r>
          </a:p>
          <a:p>
            <a:pPr eaLnBrk="1" hangingPunct="1">
              <a:buFontTx/>
              <a:buChar char="-"/>
            </a:pPr>
            <a:r>
              <a:rPr lang="pl-PL" smtClean="0">
                <a:latin typeface="Arial" charset="0"/>
              </a:rPr>
              <a:t>Radykalna poprawa warunków studiowania – nowi studenci ważnym czynnikiem rozwoju miasta i regionu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Harmonogram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projektu</a:t>
            </a:r>
          </a:p>
        </p:txBody>
      </p:sp>
      <p:sp>
        <p:nvSpPr>
          <p:cNvPr id="19458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mtClean="0">
                <a:latin typeface="Arial" charset="0"/>
              </a:rPr>
              <a:t>Działania w obrębie projektu obejmują lata 2008 - 2015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Główne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wyzwania w realizacji projektu</a:t>
            </a:r>
          </a:p>
        </p:txBody>
      </p:sp>
      <p:sp>
        <p:nvSpPr>
          <p:cNvPr id="20482" name="Symbol zastępczy zawartości 2"/>
          <p:cNvSpPr>
            <a:spLocks noGrp="1"/>
          </p:cNvSpPr>
          <p:nvPr>
            <p:ph idx="1"/>
          </p:nvPr>
        </p:nvSpPr>
        <p:spPr>
          <a:xfrm>
            <a:off x="460375" y="1417638"/>
            <a:ext cx="8229600" cy="4525962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tabLst>
                <a:tab pos="354013" algn="l"/>
              </a:tabLst>
            </a:pPr>
            <a:r>
              <a:rPr lang="pl-PL" smtClean="0">
                <a:latin typeface="Arial" charset="0"/>
              </a:rPr>
              <a:t>Zmiany w sposobie finansowania inwestycji: - pozyskiwanie środków budżetowych, </a:t>
            </a:r>
            <a:br>
              <a:rPr lang="pl-PL" smtClean="0">
                <a:latin typeface="Arial" charset="0"/>
              </a:rPr>
            </a:br>
            <a:r>
              <a:rPr lang="pl-PL" smtClean="0">
                <a:latin typeface="Arial" charset="0"/>
              </a:rPr>
              <a:t>	z Unii Europejskiej czy Regionalnych 	Programów Operacyjnych </a:t>
            </a:r>
          </a:p>
          <a:p>
            <a:pPr marL="0" indent="0" eaLnBrk="1" hangingPunct="1">
              <a:buFontTx/>
              <a:buNone/>
              <a:tabLst>
                <a:tab pos="354013" algn="l"/>
              </a:tabLst>
            </a:pPr>
            <a:r>
              <a:rPr lang="pl-PL" smtClean="0">
                <a:latin typeface="Arial" charset="0"/>
              </a:rPr>
              <a:t>Zacieśnienie współpracy z Samorządem Województwa i Władzami Miasta</a:t>
            </a:r>
          </a:p>
          <a:p>
            <a:pPr marL="0" indent="0" eaLnBrk="1" hangingPunct="1">
              <a:buFontTx/>
              <a:buNone/>
              <a:tabLst>
                <a:tab pos="354013" algn="l"/>
              </a:tabLst>
            </a:pPr>
            <a:r>
              <a:rPr lang="pl-PL" smtClean="0">
                <a:latin typeface="Arial" charset="0"/>
              </a:rPr>
              <a:t>Utrzymywanie dobrej kondycji finansowej Uczelni (wkład własny)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</a:t>
            </a:r>
          </a:p>
        </p:txBody>
      </p:sp>
      <p:sp>
        <p:nvSpPr>
          <p:cNvPr id="2150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pl-PL" smtClean="0">
                <a:latin typeface="Arial" charset="0"/>
              </a:rPr>
              <a:t>Biblioteka Główna</a:t>
            </a:r>
          </a:p>
          <a:p>
            <a:pPr eaLnBrk="1" hangingPunct="1">
              <a:buFontTx/>
              <a:buChar char="-"/>
            </a:pPr>
            <a:r>
              <a:rPr lang="pl-PL" smtClean="0">
                <a:latin typeface="Arial" charset="0"/>
              </a:rPr>
              <a:t>Uniwersyteckie Centrum Biologii Medycznej wraz z Laboratorium Międzywydziałowym i Laboratorium Chirurgii Doświadczalnej</a:t>
            </a:r>
          </a:p>
          <a:p>
            <a:pPr eaLnBrk="1" hangingPunct="1">
              <a:buFontTx/>
              <a:buChar char="-"/>
            </a:pPr>
            <a:r>
              <a:rPr lang="pl-PL" smtClean="0">
                <a:latin typeface="Arial" charset="0"/>
              </a:rPr>
              <a:t>Innowacyjne Centrum Symulacji Medycznej</a:t>
            </a:r>
          </a:p>
          <a:p>
            <a:pPr eaLnBrk="1" hangingPunct="1">
              <a:buFontTx/>
              <a:buChar char="-"/>
            </a:pPr>
            <a:r>
              <a:rPr lang="pl-PL" smtClean="0">
                <a:latin typeface="Arial" charset="0"/>
              </a:rPr>
              <a:t>Dom Studencki KAROLEK</a:t>
            </a:r>
          </a:p>
          <a:p>
            <a:pPr eaLnBrk="1" hangingPunct="1">
              <a:buFontTx/>
              <a:buNone/>
            </a:pPr>
            <a:endParaRPr lang="pl-PL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l-PL" sz="3600" b="1" dirty="0" smtClean="0">
                <a:solidFill>
                  <a:schemeClr val="tx2">
                    <a:lumMod val="50000"/>
                  </a:schemeClr>
                </a:solidFill>
              </a:rPr>
              <a:t>Osiągnięte </a:t>
            </a:r>
            <a:r>
              <a:rPr lang="pl-PL" sz="3600" b="1" dirty="0">
                <a:solidFill>
                  <a:schemeClr val="tx2">
                    <a:lumMod val="50000"/>
                  </a:schemeClr>
                </a:solidFill>
              </a:rPr>
              <a:t>rezultaty 2</a:t>
            </a:r>
          </a:p>
        </p:txBody>
      </p:sp>
      <p:sp>
        <p:nvSpPr>
          <p:cNvPr id="22530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mtClean="0">
                <a:latin typeface="Arial" charset="0"/>
              </a:rPr>
              <a:t>- Centrum Innowacyjnych Technik Kształcenia</a:t>
            </a:r>
          </a:p>
          <a:p>
            <a:pPr eaLnBrk="1" hangingPunct="1">
              <a:buFontTx/>
              <a:buChar char="-"/>
            </a:pPr>
            <a:r>
              <a:rPr lang="pl-PL" smtClean="0">
                <a:latin typeface="Arial" charset="0"/>
              </a:rPr>
              <a:t>Gruntowny remont 11 sal wykładowych</a:t>
            </a:r>
          </a:p>
          <a:p>
            <a:pPr eaLnBrk="1" hangingPunct="1">
              <a:buFontTx/>
              <a:buChar char="-"/>
            </a:pPr>
            <a:r>
              <a:rPr lang="pl-PL" smtClean="0">
                <a:latin typeface="Arial" charset="0"/>
              </a:rPr>
              <a:t>Przejęcie 111 Szpitala Wojskowego </a:t>
            </a:r>
          </a:p>
          <a:p>
            <a:pPr eaLnBrk="1" hangingPunct="1">
              <a:buFontTx/>
              <a:buChar char="-"/>
            </a:pPr>
            <a:r>
              <a:rPr lang="pl-PL" smtClean="0">
                <a:latin typeface="Arial" charset="0"/>
              </a:rPr>
              <a:t>Modernizacja Studium WFiS</a:t>
            </a:r>
          </a:p>
          <a:p>
            <a:pPr eaLnBrk="1" hangingPunct="1">
              <a:buFontTx/>
              <a:buChar char="-"/>
            </a:pPr>
            <a:r>
              <a:rPr lang="pl-PL" smtClean="0">
                <a:latin typeface="Arial" charset="0"/>
              </a:rPr>
              <a:t>Przejęcie 7,5 h gruntu od miasta </a:t>
            </a:r>
          </a:p>
          <a:p>
            <a:pPr eaLnBrk="1" hangingPunct="1">
              <a:buFontTx/>
              <a:buChar char="-"/>
            </a:pPr>
            <a:r>
              <a:rPr lang="pl-PL" smtClean="0">
                <a:latin typeface="Arial" charset="0"/>
              </a:rPr>
              <a:t>Realizacja misji społecznej na rzecz mieszkańców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211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Motyw pakietu Office</vt:lpstr>
      <vt:lpstr>PowerPoint Presentation</vt:lpstr>
      <vt:lpstr>Nowoczesna infrastruktura podstawą Uniwersytetu Medycznego z przyszłością</vt:lpstr>
      <vt:lpstr>Diagnoza – stan przed realizacją projektu</vt:lpstr>
      <vt:lpstr>Założenia projektu</vt:lpstr>
      <vt:lpstr>Założenia dotyczące potrzeb                      różnych grup interesariuszy</vt:lpstr>
      <vt:lpstr>Harmonogram projektu</vt:lpstr>
      <vt:lpstr>Główne wyzwania w realizacji projektu</vt:lpstr>
      <vt:lpstr>Osiągnięte rezultaty</vt:lpstr>
      <vt:lpstr>Osiągnięte rezultaty 2</vt:lpstr>
      <vt:lpstr>Podpowiedzi dla innych uczelni</vt:lpstr>
      <vt:lpstr>Podsumowanie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kopfer</dc:creator>
  <cp:lastModifiedBy>Luterek, Mariusz</cp:lastModifiedBy>
  <cp:revision>24</cp:revision>
  <dcterms:created xsi:type="dcterms:W3CDTF">2015-11-03T21:26:23Z</dcterms:created>
  <dcterms:modified xsi:type="dcterms:W3CDTF">2015-11-17T07:09:13Z</dcterms:modified>
</cp:coreProperties>
</file>